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67" r:id="rId6"/>
  </p:sldMasterIdLst>
  <p:notesMasterIdLst>
    <p:notesMasterId r:id="rId59"/>
  </p:notesMasterIdLst>
  <p:handoutMasterIdLst>
    <p:handoutMasterId r:id="rId60"/>
  </p:handoutMasterIdLst>
  <p:sldIdLst>
    <p:sldId id="279" r:id="rId7"/>
    <p:sldId id="1065" r:id="rId8"/>
    <p:sldId id="1089" r:id="rId9"/>
    <p:sldId id="1090" r:id="rId10"/>
    <p:sldId id="1107" r:id="rId11"/>
    <p:sldId id="1108" r:id="rId12"/>
    <p:sldId id="1091" r:id="rId13"/>
    <p:sldId id="1104" r:id="rId14"/>
    <p:sldId id="1109" r:id="rId15"/>
    <p:sldId id="1103" r:id="rId16"/>
    <p:sldId id="1121" r:id="rId17"/>
    <p:sldId id="1102" r:id="rId18"/>
    <p:sldId id="1101" r:id="rId19"/>
    <p:sldId id="1110" r:id="rId20"/>
    <p:sldId id="1100" r:id="rId21"/>
    <p:sldId id="1111" r:id="rId22"/>
    <p:sldId id="1093" r:id="rId23"/>
    <p:sldId id="1094" r:id="rId24"/>
    <p:sldId id="1096" r:id="rId25"/>
    <p:sldId id="1012" r:id="rId26"/>
    <p:sldId id="1061" r:id="rId27"/>
    <p:sldId id="1060" r:id="rId28"/>
    <p:sldId id="1115" r:id="rId29"/>
    <p:sldId id="1116" r:id="rId30"/>
    <p:sldId id="1117" r:id="rId31"/>
    <p:sldId id="1118" r:id="rId32"/>
    <p:sldId id="1113" r:id="rId33"/>
    <p:sldId id="1097" r:id="rId34"/>
    <p:sldId id="1074" r:id="rId35"/>
    <p:sldId id="1075" r:id="rId36"/>
    <p:sldId id="1077" r:id="rId37"/>
    <p:sldId id="1098" r:id="rId38"/>
    <p:sldId id="1080" r:id="rId39"/>
    <p:sldId id="1081" r:id="rId40"/>
    <p:sldId id="1088" r:id="rId41"/>
    <p:sldId id="641" r:id="rId42"/>
    <p:sldId id="655" r:id="rId43"/>
    <p:sldId id="1079" r:id="rId44"/>
    <p:sldId id="984" r:id="rId45"/>
    <p:sldId id="1083" r:id="rId46"/>
    <p:sldId id="1119" r:id="rId47"/>
    <p:sldId id="1044" r:id="rId48"/>
    <p:sldId id="1084" r:id="rId49"/>
    <p:sldId id="1085" r:id="rId50"/>
    <p:sldId id="967" r:id="rId51"/>
    <p:sldId id="968" r:id="rId52"/>
    <p:sldId id="969" r:id="rId53"/>
    <p:sldId id="970" r:id="rId54"/>
    <p:sldId id="975" r:id="rId55"/>
    <p:sldId id="1120" r:id="rId56"/>
    <p:sldId id="950" r:id="rId57"/>
    <p:sldId id="951"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A28639-6673-C1EA-A8CD-510BD0E21FC7}" name="Bucy, Sean" initials="BS" userId="S::sean.bucy@seattle.gov::a0a3efa0-5388-4065-a7c3-544fdccfbe64" providerId="AD"/>
  <p188:author id="{B71B04BA-EC91-235E-D177-738E0560D37C}" name="Berry, Melody" initials="BM" userId="S::Melody.Berry@seattle.gov::31bd6066-c510-4faa-ad29-e552a3d0ff26" providerId="AD"/>
  <p188:author id="{CFC8AFD9-52B6-3DCC-BB4E-28BF3E0E4EC3}" name="Berry, Melody" initials="BM" userId="S::melody.berry@seattle.gov::31bd6066-c510-4faa-ad29-e552a3d0ff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llen-C, Michelle-c" initials="AM" lastIdx="34" clrIdx="6">
    <p:extLst>
      <p:ext uri="{19B8F6BF-5375-455C-9EA6-DF929625EA0E}">
        <p15:presenceInfo xmlns:p15="http://schemas.microsoft.com/office/powerpoint/2012/main" userId="S::michelle.allen@seattle.gov::911dbd46-2eb3-4574-8cc4-69e4f8091c68" providerId="AD"/>
      </p:ext>
    </p:extLst>
  </p:cmAuthor>
  <p:cmAuthor id="1" name="Ozaki-C, Nina" initials="ON" lastIdx="20" clrIdx="0">
    <p:extLst>
      <p:ext uri="{19B8F6BF-5375-455C-9EA6-DF929625EA0E}">
        <p15:presenceInfo xmlns:p15="http://schemas.microsoft.com/office/powerpoint/2012/main" userId="S::nina.ozaki-c@seattle.gov::75f82adc-e2bf-429f-b14d-57bbca9c30da" providerId="AD"/>
      </p:ext>
    </p:extLst>
  </p:cmAuthor>
  <p:cmAuthor id="2" name="Switzer-C, Diane-c" initials="SD" lastIdx="121" clrIdx="1">
    <p:extLst>
      <p:ext uri="{19B8F6BF-5375-455C-9EA6-DF929625EA0E}">
        <p15:presenceInfo xmlns:p15="http://schemas.microsoft.com/office/powerpoint/2012/main" userId="S::diane.switzer@seattle.gov::123cd8e3-5400-4180-925f-f750fe44853f" providerId="AD"/>
      </p:ext>
    </p:extLst>
  </p:cmAuthor>
  <p:cmAuthor id="3" name="Hove-C, Tina-c" initials="HT" lastIdx="24" clrIdx="2">
    <p:extLst>
      <p:ext uri="{19B8F6BF-5375-455C-9EA6-DF929625EA0E}">
        <p15:presenceInfo xmlns:p15="http://schemas.microsoft.com/office/powerpoint/2012/main" userId="S::tina.hove@seattle.gov::4ae7d966-1c89-402a-b538-3f5719a67c29" providerId="AD"/>
      </p:ext>
    </p:extLst>
  </p:cmAuthor>
  <p:cmAuthor id="4" name="Rimkus-C, Maureen-c" initials="RM" lastIdx="99" clrIdx="3">
    <p:extLst>
      <p:ext uri="{19B8F6BF-5375-455C-9EA6-DF929625EA0E}">
        <p15:presenceInfo xmlns:p15="http://schemas.microsoft.com/office/powerpoint/2012/main" userId="S::maureen.rimkus@seattle.gov::73b28991-fb21-4456-a66b-d33df81b236a" providerId="AD"/>
      </p:ext>
    </p:extLst>
  </p:cmAuthor>
  <p:cmAuthor id="5" name="Maureen Rimkus" initials="MR" lastIdx="7" clrIdx="4"/>
  <p:cmAuthor id="6" name="Mosman-C, Ruth" initials="MR" lastIdx="203" clrIdx="5">
    <p:extLst>
      <p:ext uri="{19B8F6BF-5375-455C-9EA6-DF929625EA0E}">
        <p15:presenceInfo xmlns:p15="http://schemas.microsoft.com/office/powerpoint/2012/main" userId="S::ruth.mosman-c@seattle.gov::f09c0798-0011-41a7-af65-2f008864a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90D0"/>
    <a:srgbClr val="0065B0"/>
    <a:srgbClr val="FF6600"/>
    <a:srgbClr val="FF6C2C"/>
    <a:srgbClr val="FF62C2"/>
    <a:srgbClr val="CC04CC"/>
    <a:srgbClr val="E7EEF7"/>
    <a:srgbClr val="CCDBEE"/>
    <a:srgbClr val="2E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69462-4837-4010-99F9-81C649F71F9E}" v="1" dt="2022-12-15T21:03:38.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429C2-E531-41AE-BE7E-B5C0044FB6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FA30C70-8DE4-4109-A53C-4EAE10B4D727}">
      <dgm:prSet/>
      <dgm:spPr>
        <a:solidFill>
          <a:schemeClr val="accent1"/>
        </a:solidFill>
      </dgm:spPr>
      <dgm:t>
        <a:bodyPr/>
        <a:lstStyle/>
        <a:p>
          <a:r>
            <a:rPr lang="en-US"/>
            <a:t>The Primary Reviewer is the Street Use reviewer responsible for managing the permit/project</a:t>
          </a:r>
        </a:p>
      </dgm:t>
    </dgm:pt>
    <dgm:pt modelId="{86C29397-CD9A-4F6F-9F54-4D1F1F87A9E9}" type="parTrans" cxnId="{1F99890F-DC08-4DA8-A6A5-17059CB6BC21}">
      <dgm:prSet/>
      <dgm:spPr/>
      <dgm:t>
        <a:bodyPr/>
        <a:lstStyle/>
        <a:p>
          <a:endParaRPr lang="en-US"/>
        </a:p>
      </dgm:t>
    </dgm:pt>
    <dgm:pt modelId="{1FEB3CD6-D6E3-43F4-A107-37B985B9B6B2}" type="sibTrans" cxnId="{1F99890F-DC08-4DA8-A6A5-17059CB6BC21}">
      <dgm:prSet/>
      <dgm:spPr/>
      <dgm:t>
        <a:bodyPr/>
        <a:lstStyle/>
        <a:p>
          <a:endParaRPr lang="en-US"/>
        </a:p>
      </dgm:t>
    </dgm:pt>
    <dgm:pt modelId="{DD9F6311-20FF-4852-BB02-E733D1252CF3}">
      <dgm:prSet/>
      <dgm:spPr>
        <a:solidFill>
          <a:schemeClr val="accent1"/>
        </a:solidFill>
      </dgm:spPr>
      <dgm:t>
        <a:bodyPr/>
        <a:lstStyle/>
        <a:p>
          <a:r>
            <a:rPr lang="en-US"/>
            <a:t>The Primary Reviewer is responsible for reviewing what their work group is assigned to review</a:t>
          </a:r>
        </a:p>
      </dgm:t>
    </dgm:pt>
    <dgm:pt modelId="{650669DB-4BE8-484B-B39D-BA021A3282A9}" type="parTrans" cxnId="{AC88A93E-364D-464A-8702-9075BDF8241D}">
      <dgm:prSet/>
      <dgm:spPr/>
      <dgm:t>
        <a:bodyPr/>
        <a:lstStyle/>
        <a:p>
          <a:endParaRPr lang="en-US"/>
        </a:p>
      </dgm:t>
    </dgm:pt>
    <dgm:pt modelId="{2011F438-285C-4000-B93D-6B6A634BEF83}" type="sibTrans" cxnId="{AC88A93E-364D-464A-8702-9075BDF8241D}">
      <dgm:prSet/>
      <dgm:spPr/>
      <dgm:t>
        <a:bodyPr/>
        <a:lstStyle/>
        <a:p>
          <a:endParaRPr lang="en-US"/>
        </a:p>
      </dgm:t>
    </dgm:pt>
    <dgm:pt modelId="{38BD074A-E5FF-4F4A-848B-5356CBEB5244}">
      <dgm:prSet/>
      <dgm:spPr>
        <a:solidFill>
          <a:schemeClr val="accent3"/>
        </a:solidFill>
      </dgm:spPr>
      <dgm:t>
        <a:bodyPr/>
        <a:lstStyle/>
        <a:p>
          <a:r>
            <a:rPr lang="en-US"/>
            <a:t>The Secondary Reviewer is required when the scope of work goes beyond the Primary Reviewer work group’s roles and responsibilities</a:t>
          </a:r>
        </a:p>
      </dgm:t>
    </dgm:pt>
    <dgm:pt modelId="{AB91B26E-D82B-415D-B4E6-543BFF055644}" type="parTrans" cxnId="{525F6FCE-C7B8-4E1A-ABDA-26171113AC4A}">
      <dgm:prSet/>
      <dgm:spPr/>
      <dgm:t>
        <a:bodyPr/>
        <a:lstStyle/>
        <a:p>
          <a:endParaRPr lang="en-US"/>
        </a:p>
      </dgm:t>
    </dgm:pt>
    <dgm:pt modelId="{B56CBB89-2304-45E8-B7E2-BC17FCD8D8FA}" type="sibTrans" cxnId="{525F6FCE-C7B8-4E1A-ABDA-26171113AC4A}">
      <dgm:prSet/>
      <dgm:spPr/>
      <dgm:t>
        <a:bodyPr/>
        <a:lstStyle/>
        <a:p>
          <a:endParaRPr lang="en-US"/>
        </a:p>
      </dgm:t>
    </dgm:pt>
    <dgm:pt modelId="{11EE8CA6-1550-4B1E-9CDC-7F4B66373176}">
      <dgm:prSet/>
      <dgm:spPr>
        <a:solidFill>
          <a:schemeClr val="accent3"/>
        </a:solidFill>
      </dgm:spPr>
      <dgm:t>
        <a:bodyPr/>
        <a:lstStyle/>
        <a:p>
          <a:r>
            <a:rPr lang="en-US"/>
            <a:t>The Secondary Reviewer is responsible for reviewing what their work group is assigned to review</a:t>
          </a:r>
        </a:p>
      </dgm:t>
    </dgm:pt>
    <dgm:pt modelId="{D9C1B5BA-648B-40D6-8167-94644E18F62B}" type="parTrans" cxnId="{BFD5AF11-2DB3-486A-80CF-F325EB9A4B93}">
      <dgm:prSet/>
      <dgm:spPr/>
      <dgm:t>
        <a:bodyPr/>
        <a:lstStyle/>
        <a:p>
          <a:endParaRPr lang="en-US"/>
        </a:p>
      </dgm:t>
    </dgm:pt>
    <dgm:pt modelId="{2C06D79C-91B7-4D39-9DBB-A74509BDB053}" type="sibTrans" cxnId="{BFD5AF11-2DB3-486A-80CF-F325EB9A4B93}">
      <dgm:prSet/>
      <dgm:spPr/>
      <dgm:t>
        <a:bodyPr/>
        <a:lstStyle/>
        <a:p>
          <a:endParaRPr lang="en-US"/>
        </a:p>
      </dgm:t>
    </dgm:pt>
    <dgm:pt modelId="{55C7FE0C-6811-41BA-84FB-01AC9E1F234A}">
      <dgm:prSet/>
      <dgm:spPr>
        <a:solidFill>
          <a:schemeClr val="accent3"/>
        </a:solidFill>
      </dgm:spPr>
      <dgm:t>
        <a:bodyPr/>
        <a:lstStyle/>
        <a:p>
          <a:r>
            <a:rPr lang="en-US"/>
            <a:t>A Secondary Reviewer can be another Street Use work group, division, department, or agency</a:t>
          </a:r>
        </a:p>
      </dgm:t>
    </dgm:pt>
    <dgm:pt modelId="{FACC9C34-7D3A-42D1-93AB-0C5F1AFBB188}" type="parTrans" cxnId="{1481AEC5-996D-4097-8916-EB46AE18CFA7}">
      <dgm:prSet/>
      <dgm:spPr/>
      <dgm:t>
        <a:bodyPr/>
        <a:lstStyle/>
        <a:p>
          <a:endParaRPr lang="en-US"/>
        </a:p>
      </dgm:t>
    </dgm:pt>
    <dgm:pt modelId="{C78FD0E7-14CE-49E9-AF46-0F559DD3B302}" type="sibTrans" cxnId="{1481AEC5-996D-4097-8916-EB46AE18CFA7}">
      <dgm:prSet/>
      <dgm:spPr/>
      <dgm:t>
        <a:bodyPr/>
        <a:lstStyle/>
        <a:p>
          <a:endParaRPr lang="en-US"/>
        </a:p>
      </dgm:t>
    </dgm:pt>
    <dgm:pt modelId="{5ACF06DF-03F0-4FE6-B87C-2FD6049A125F}">
      <dgm:prSet/>
      <dgm:spPr>
        <a:solidFill>
          <a:schemeClr val="accent1"/>
        </a:solidFill>
      </dgm:spPr>
      <dgm:t>
        <a:bodyPr/>
        <a:lstStyle/>
        <a:p>
          <a:pPr rtl="0"/>
          <a:r>
            <a:rPr lang="en-US"/>
            <a:t>The Primary Reviewer is responsible for reviewing, consolidating, and resolving conflicts</a:t>
          </a:r>
          <a:r>
            <a:rPr lang="en-US">
              <a:latin typeface="Calibri"/>
            </a:rPr>
            <a:t> from</a:t>
          </a:r>
          <a:r>
            <a:rPr lang="en-US"/>
            <a:t> all reviewer’s comments</a:t>
          </a:r>
        </a:p>
      </dgm:t>
    </dgm:pt>
    <dgm:pt modelId="{06BFA7B6-3612-4A06-82DD-CB356DBE1560}" type="parTrans" cxnId="{A104EE97-8804-453F-AD83-6A49D3C51951}">
      <dgm:prSet/>
      <dgm:spPr/>
      <dgm:t>
        <a:bodyPr/>
        <a:lstStyle/>
        <a:p>
          <a:endParaRPr lang="en-US"/>
        </a:p>
      </dgm:t>
    </dgm:pt>
    <dgm:pt modelId="{998C981E-8ADB-49F1-A7DE-65291F683F47}" type="sibTrans" cxnId="{A104EE97-8804-453F-AD83-6A49D3C51951}">
      <dgm:prSet/>
      <dgm:spPr/>
      <dgm:t>
        <a:bodyPr/>
        <a:lstStyle/>
        <a:p>
          <a:endParaRPr lang="en-US"/>
        </a:p>
      </dgm:t>
    </dgm:pt>
    <dgm:pt modelId="{C24866A1-F634-4526-A238-DD7F939D3383}" type="pres">
      <dgm:prSet presAssocID="{B63429C2-E531-41AE-BE7E-B5C0044FB606}" presName="linear" presStyleCnt="0">
        <dgm:presLayoutVars>
          <dgm:animLvl val="lvl"/>
          <dgm:resizeHandles val="exact"/>
        </dgm:presLayoutVars>
      </dgm:prSet>
      <dgm:spPr/>
    </dgm:pt>
    <dgm:pt modelId="{DFEC68A4-1416-4460-B28B-E84EDDD8CF6D}" type="pres">
      <dgm:prSet presAssocID="{FFA30C70-8DE4-4109-A53C-4EAE10B4D727}" presName="parentText" presStyleLbl="node1" presStyleIdx="0" presStyleCnt="6">
        <dgm:presLayoutVars>
          <dgm:chMax val="0"/>
          <dgm:bulletEnabled val="1"/>
        </dgm:presLayoutVars>
      </dgm:prSet>
      <dgm:spPr/>
    </dgm:pt>
    <dgm:pt modelId="{8E24AC36-F6AD-4B37-AE26-1677292FEB89}" type="pres">
      <dgm:prSet presAssocID="{1FEB3CD6-D6E3-43F4-A107-37B985B9B6B2}" presName="spacer" presStyleCnt="0"/>
      <dgm:spPr/>
    </dgm:pt>
    <dgm:pt modelId="{A35D4AAA-9ED9-4138-B7E6-4F748818FE59}" type="pres">
      <dgm:prSet presAssocID="{DD9F6311-20FF-4852-BB02-E733D1252CF3}" presName="parentText" presStyleLbl="node1" presStyleIdx="1" presStyleCnt="6">
        <dgm:presLayoutVars>
          <dgm:chMax val="0"/>
          <dgm:bulletEnabled val="1"/>
        </dgm:presLayoutVars>
      </dgm:prSet>
      <dgm:spPr/>
    </dgm:pt>
    <dgm:pt modelId="{ACBCD3B8-296A-4E9F-85C2-1BA05584995A}" type="pres">
      <dgm:prSet presAssocID="{2011F438-285C-4000-B93D-6B6A634BEF83}" presName="spacer" presStyleCnt="0"/>
      <dgm:spPr/>
    </dgm:pt>
    <dgm:pt modelId="{A8685FE4-F6FB-4CBD-84FA-72D0693323B1}" type="pres">
      <dgm:prSet presAssocID="{55C7FE0C-6811-41BA-84FB-01AC9E1F234A}" presName="parentText" presStyleLbl="node1" presStyleIdx="2" presStyleCnt="6">
        <dgm:presLayoutVars>
          <dgm:chMax val="0"/>
          <dgm:bulletEnabled val="1"/>
        </dgm:presLayoutVars>
      </dgm:prSet>
      <dgm:spPr/>
    </dgm:pt>
    <dgm:pt modelId="{5CAAC298-76A3-4AA5-91D6-5F932C3F1B21}" type="pres">
      <dgm:prSet presAssocID="{C78FD0E7-14CE-49E9-AF46-0F559DD3B302}" presName="spacer" presStyleCnt="0"/>
      <dgm:spPr/>
    </dgm:pt>
    <dgm:pt modelId="{AB3BBB4F-0FFC-41FA-942B-05189B6693FF}" type="pres">
      <dgm:prSet presAssocID="{38BD074A-E5FF-4F4A-848B-5356CBEB5244}" presName="parentText" presStyleLbl="node1" presStyleIdx="3" presStyleCnt="6">
        <dgm:presLayoutVars>
          <dgm:chMax val="0"/>
          <dgm:bulletEnabled val="1"/>
        </dgm:presLayoutVars>
      </dgm:prSet>
      <dgm:spPr/>
    </dgm:pt>
    <dgm:pt modelId="{B2B644F3-4C4A-45E9-A821-FD27F69754E1}" type="pres">
      <dgm:prSet presAssocID="{B56CBB89-2304-45E8-B7E2-BC17FCD8D8FA}" presName="spacer" presStyleCnt="0"/>
      <dgm:spPr/>
    </dgm:pt>
    <dgm:pt modelId="{27A9952E-6BB1-4DB7-8348-B4C759F4A1DC}" type="pres">
      <dgm:prSet presAssocID="{11EE8CA6-1550-4B1E-9CDC-7F4B66373176}" presName="parentText" presStyleLbl="node1" presStyleIdx="4" presStyleCnt="6">
        <dgm:presLayoutVars>
          <dgm:chMax val="0"/>
          <dgm:bulletEnabled val="1"/>
        </dgm:presLayoutVars>
      </dgm:prSet>
      <dgm:spPr/>
    </dgm:pt>
    <dgm:pt modelId="{BC216D03-969A-4285-9343-0E85EA36814E}" type="pres">
      <dgm:prSet presAssocID="{2C06D79C-91B7-4D39-9DBB-A74509BDB053}" presName="spacer" presStyleCnt="0"/>
      <dgm:spPr/>
    </dgm:pt>
    <dgm:pt modelId="{0D93C4B1-0850-4D8A-A69D-1978E6E70616}" type="pres">
      <dgm:prSet presAssocID="{5ACF06DF-03F0-4FE6-B87C-2FD6049A125F}" presName="parentText" presStyleLbl="node1" presStyleIdx="5" presStyleCnt="6">
        <dgm:presLayoutVars>
          <dgm:chMax val="0"/>
          <dgm:bulletEnabled val="1"/>
        </dgm:presLayoutVars>
      </dgm:prSet>
      <dgm:spPr/>
    </dgm:pt>
  </dgm:ptLst>
  <dgm:cxnLst>
    <dgm:cxn modelId="{1F99890F-DC08-4DA8-A6A5-17059CB6BC21}" srcId="{B63429C2-E531-41AE-BE7E-B5C0044FB606}" destId="{FFA30C70-8DE4-4109-A53C-4EAE10B4D727}" srcOrd="0" destOrd="0" parTransId="{86C29397-CD9A-4F6F-9F54-4D1F1F87A9E9}" sibTransId="{1FEB3CD6-D6E3-43F4-A107-37B985B9B6B2}"/>
    <dgm:cxn modelId="{BFD5AF11-2DB3-486A-80CF-F325EB9A4B93}" srcId="{B63429C2-E531-41AE-BE7E-B5C0044FB606}" destId="{11EE8CA6-1550-4B1E-9CDC-7F4B66373176}" srcOrd="4" destOrd="0" parTransId="{D9C1B5BA-648B-40D6-8167-94644E18F62B}" sibTransId="{2C06D79C-91B7-4D39-9DBB-A74509BDB053}"/>
    <dgm:cxn modelId="{177D702D-DCC4-49EF-B0E2-6AB3CDB70DC1}" type="presOf" srcId="{DD9F6311-20FF-4852-BB02-E733D1252CF3}" destId="{A35D4AAA-9ED9-4138-B7E6-4F748818FE59}" srcOrd="0" destOrd="0" presId="urn:microsoft.com/office/officeart/2005/8/layout/vList2"/>
    <dgm:cxn modelId="{AC88A93E-364D-464A-8702-9075BDF8241D}" srcId="{B63429C2-E531-41AE-BE7E-B5C0044FB606}" destId="{DD9F6311-20FF-4852-BB02-E733D1252CF3}" srcOrd="1" destOrd="0" parTransId="{650669DB-4BE8-484B-B39D-BA021A3282A9}" sibTransId="{2011F438-285C-4000-B93D-6B6A634BEF83}"/>
    <dgm:cxn modelId="{B8291C4C-D12F-4B8A-8A6A-D2C6EDF5D18A}" type="presOf" srcId="{38BD074A-E5FF-4F4A-848B-5356CBEB5244}" destId="{AB3BBB4F-0FFC-41FA-942B-05189B6693FF}" srcOrd="0" destOrd="0" presId="urn:microsoft.com/office/officeart/2005/8/layout/vList2"/>
    <dgm:cxn modelId="{F709706D-B8D9-496A-BD41-8024F1768592}" type="presOf" srcId="{5ACF06DF-03F0-4FE6-B87C-2FD6049A125F}" destId="{0D93C4B1-0850-4D8A-A69D-1978E6E70616}" srcOrd="0" destOrd="0" presId="urn:microsoft.com/office/officeart/2005/8/layout/vList2"/>
    <dgm:cxn modelId="{26D01E75-AEB7-45CF-8946-5FBBEC15227A}" type="presOf" srcId="{B63429C2-E531-41AE-BE7E-B5C0044FB606}" destId="{C24866A1-F634-4526-A238-DD7F939D3383}" srcOrd="0" destOrd="0" presId="urn:microsoft.com/office/officeart/2005/8/layout/vList2"/>
    <dgm:cxn modelId="{A104EE97-8804-453F-AD83-6A49D3C51951}" srcId="{B63429C2-E531-41AE-BE7E-B5C0044FB606}" destId="{5ACF06DF-03F0-4FE6-B87C-2FD6049A125F}" srcOrd="5" destOrd="0" parTransId="{06BFA7B6-3612-4A06-82DD-CB356DBE1560}" sibTransId="{998C981E-8ADB-49F1-A7DE-65291F683F47}"/>
    <dgm:cxn modelId="{32EB429D-414D-43D0-9394-1A4073F5D0F2}" type="presOf" srcId="{11EE8CA6-1550-4B1E-9CDC-7F4B66373176}" destId="{27A9952E-6BB1-4DB7-8348-B4C759F4A1DC}" srcOrd="0" destOrd="0" presId="urn:microsoft.com/office/officeart/2005/8/layout/vList2"/>
    <dgm:cxn modelId="{169F08B4-4DD6-487B-BA3A-545E61C9CC3E}" type="presOf" srcId="{55C7FE0C-6811-41BA-84FB-01AC9E1F234A}" destId="{A8685FE4-F6FB-4CBD-84FA-72D0693323B1}" srcOrd="0" destOrd="0" presId="urn:microsoft.com/office/officeart/2005/8/layout/vList2"/>
    <dgm:cxn modelId="{1481AEC5-996D-4097-8916-EB46AE18CFA7}" srcId="{B63429C2-E531-41AE-BE7E-B5C0044FB606}" destId="{55C7FE0C-6811-41BA-84FB-01AC9E1F234A}" srcOrd="2" destOrd="0" parTransId="{FACC9C34-7D3A-42D1-93AB-0C5F1AFBB188}" sibTransId="{C78FD0E7-14CE-49E9-AF46-0F559DD3B302}"/>
    <dgm:cxn modelId="{525F6FCE-C7B8-4E1A-ABDA-26171113AC4A}" srcId="{B63429C2-E531-41AE-BE7E-B5C0044FB606}" destId="{38BD074A-E5FF-4F4A-848B-5356CBEB5244}" srcOrd="3" destOrd="0" parTransId="{AB91B26E-D82B-415D-B4E6-543BFF055644}" sibTransId="{B56CBB89-2304-45E8-B7E2-BC17FCD8D8FA}"/>
    <dgm:cxn modelId="{609CACE1-0FBD-45D8-A2C2-AA508759DEC3}" type="presOf" srcId="{FFA30C70-8DE4-4109-A53C-4EAE10B4D727}" destId="{DFEC68A4-1416-4460-B28B-E84EDDD8CF6D}" srcOrd="0" destOrd="0" presId="urn:microsoft.com/office/officeart/2005/8/layout/vList2"/>
    <dgm:cxn modelId="{0CF2F513-9035-4B8D-A716-6E301E3E6F57}" type="presParOf" srcId="{C24866A1-F634-4526-A238-DD7F939D3383}" destId="{DFEC68A4-1416-4460-B28B-E84EDDD8CF6D}" srcOrd="0" destOrd="0" presId="urn:microsoft.com/office/officeart/2005/8/layout/vList2"/>
    <dgm:cxn modelId="{C98CB457-F380-405B-AD5A-A5811FABD8D5}" type="presParOf" srcId="{C24866A1-F634-4526-A238-DD7F939D3383}" destId="{8E24AC36-F6AD-4B37-AE26-1677292FEB89}" srcOrd="1" destOrd="0" presId="urn:microsoft.com/office/officeart/2005/8/layout/vList2"/>
    <dgm:cxn modelId="{D50E2CFC-079A-402C-A429-D091F5C180FB}" type="presParOf" srcId="{C24866A1-F634-4526-A238-DD7F939D3383}" destId="{A35D4AAA-9ED9-4138-B7E6-4F748818FE59}" srcOrd="2" destOrd="0" presId="urn:microsoft.com/office/officeart/2005/8/layout/vList2"/>
    <dgm:cxn modelId="{534C83C6-5EEE-4B27-A1C4-9A2549254A03}" type="presParOf" srcId="{C24866A1-F634-4526-A238-DD7F939D3383}" destId="{ACBCD3B8-296A-4E9F-85C2-1BA05584995A}" srcOrd="3" destOrd="0" presId="urn:microsoft.com/office/officeart/2005/8/layout/vList2"/>
    <dgm:cxn modelId="{F0694EB4-2A20-47BC-A436-6D85E0DC4DDB}" type="presParOf" srcId="{C24866A1-F634-4526-A238-DD7F939D3383}" destId="{A8685FE4-F6FB-4CBD-84FA-72D0693323B1}" srcOrd="4" destOrd="0" presId="urn:microsoft.com/office/officeart/2005/8/layout/vList2"/>
    <dgm:cxn modelId="{2A18435C-C652-4784-B55E-EC6B4739A1AE}" type="presParOf" srcId="{C24866A1-F634-4526-A238-DD7F939D3383}" destId="{5CAAC298-76A3-4AA5-91D6-5F932C3F1B21}" srcOrd="5" destOrd="0" presId="urn:microsoft.com/office/officeart/2005/8/layout/vList2"/>
    <dgm:cxn modelId="{A3C372F5-A4F4-4334-A8F5-90500B4C4E06}" type="presParOf" srcId="{C24866A1-F634-4526-A238-DD7F939D3383}" destId="{AB3BBB4F-0FFC-41FA-942B-05189B6693FF}" srcOrd="6" destOrd="0" presId="urn:microsoft.com/office/officeart/2005/8/layout/vList2"/>
    <dgm:cxn modelId="{E9BD1D58-8E2A-4D01-A36B-5F035E294690}" type="presParOf" srcId="{C24866A1-F634-4526-A238-DD7F939D3383}" destId="{B2B644F3-4C4A-45E9-A821-FD27F69754E1}" srcOrd="7" destOrd="0" presId="urn:microsoft.com/office/officeart/2005/8/layout/vList2"/>
    <dgm:cxn modelId="{E4A66022-BFF1-4F2D-BCDB-190683AC8490}" type="presParOf" srcId="{C24866A1-F634-4526-A238-DD7F939D3383}" destId="{27A9952E-6BB1-4DB7-8348-B4C759F4A1DC}" srcOrd="8" destOrd="0" presId="urn:microsoft.com/office/officeart/2005/8/layout/vList2"/>
    <dgm:cxn modelId="{32194C4E-966B-436A-AE7B-D7A4B287922B}" type="presParOf" srcId="{C24866A1-F634-4526-A238-DD7F939D3383}" destId="{BC216D03-969A-4285-9343-0E85EA36814E}" srcOrd="9" destOrd="0" presId="urn:microsoft.com/office/officeart/2005/8/layout/vList2"/>
    <dgm:cxn modelId="{5B2A4579-A850-4467-9C63-A1A959BA7A10}" type="presParOf" srcId="{C24866A1-F634-4526-A238-DD7F939D3383}" destId="{0D93C4B1-0850-4D8A-A69D-1978E6E7061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C68A4-1416-4460-B28B-E84EDDD8CF6D}">
      <dsp:nvSpPr>
        <dsp:cNvPr id="0" name=""/>
        <dsp:cNvSpPr/>
      </dsp:nvSpPr>
      <dsp:spPr>
        <a:xfrm>
          <a:off x="0" y="256644"/>
          <a:ext cx="6934200" cy="7558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Primary Reviewer is the Street Use reviewer responsible for managing the permit/project</a:t>
          </a:r>
        </a:p>
      </dsp:txBody>
      <dsp:txXfrm>
        <a:off x="36896" y="293540"/>
        <a:ext cx="6860408" cy="682028"/>
      </dsp:txXfrm>
    </dsp:sp>
    <dsp:sp modelId="{A35D4AAA-9ED9-4138-B7E6-4F748818FE59}">
      <dsp:nvSpPr>
        <dsp:cNvPr id="0" name=""/>
        <dsp:cNvSpPr/>
      </dsp:nvSpPr>
      <dsp:spPr>
        <a:xfrm>
          <a:off x="0" y="1067184"/>
          <a:ext cx="6934200" cy="7558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Primary Reviewer is responsible for reviewing what their work group is assigned to review</a:t>
          </a:r>
        </a:p>
      </dsp:txBody>
      <dsp:txXfrm>
        <a:off x="36896" y="1104080"/>
        <a:ext cx="6860408" cy="682028"/>
      </dsp:txXfrm>
    </dsp:sp>
    <dsp:sp modelId="{A8685FE4-F6FB-4CBD-84FA-72D0693323B1}">
      <dsp:nvSpPr>
        <dsp:cNvPr id="0" name=""/>
        <dsp:cNvSpPr/>
      </dsp:nvSpPr>
      <dsp:spPr>
        <a:xfrm>
          <a:off x="0" y="1877724"/>
          <a:ext cx="6934200" cy="7558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Secondary Reviewer can be another Street Use work group, division, department, or agency</a:t>
          </a:r>
        </a:p>
      </dsp:txBody>
      <dsp:txXfrm>
        <a:off x="36896" y="1914620"/>
        <a:ext cx="6860408" cy="682028"/>
      </dsp:txXfrm>
    </dsp:sp>
    <dsp:sp modelId="{AB3BBB4F-0FFC-41FA-942B-05189B6693FF}">
      <dsp:nvSpPr>
        <dsp:cNvPr id="0" name=""/>
        <dsp:cNvSpPr/>
      </dsp:nvSpPr>
      <dsp:spPr>
        <a:xfrm>
          <a:off x="0" y="2688264"/>
          <a:ext cx="6934200" cy="7558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Secondary Reviewer is required when the scope of work goes beyond the Primary Reviewer work group’s roles and responsibilities</a:t>
          </a:r>
        </a:p>
      </dsp:txBody>
      <dsp:txXfrm>
        <a:off x="36896" y="2725160"/>
        <a:ext cx="6860408" cy="682028"/>
      </dsp:txXfrm>
    </dsp:sp>
    <dsp:sp modelId="{27A9952E-6BB1-4DB7-8348-B4C759F4A1DC}">
      <dsp:nvSpPr>
        <dsp:cNvPr id="0" name=""/>
        <dsp:cNvSpPr/>
      </dsp:nvSpPr>
      <dsp:spPr>
        <a:xfrm>
          <a:off x="0" y="3498804"/>
          <a:ext cx="6934200" cy="7558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Secondary Reviewer is responsible for reviewing what their work group is assigned to review</a:t>
          </a:r>
        </a:p>
      </dsp:txBody>
      <dsp:txXfrm>
        <a:off x="36896" y="3535700"/>
        <a:ext cx="6860408" cy="682028"/>
      </dsp:txXfrm>
    </dsp:sp>
    <dsp:sp modelId="{0D93C4B1-0850-4D8A-A69D-1978E6E70616}">
      <dsp:nvSpPr>
        <dsp:cNvPr id="0" name=""/>
        <dsp:cNvSpPr/>
      </dsp:nvSpPr>
      <dsp:spPr>
        <a:xfrm>
          <a:off x="0" y="4309344"/>
          <a:ext cx="6934200" cy="7558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The Primary Reviewer is responsible for reviewing, consolidating, and resolving conflicts</a:t>
          </a:r>
          <a:r>
            <a:rPr lang="en-US" sz="1900" kern="1200">
              <a:latin typeface="Calibri"/>
            </a:rPr>
            <a:t> from</a:t>
          </a:r>
          <a:r>
            <a:rPr lang="en-US" sz="1900" kern="1200"/>
            <a:t> all reviewer’s comments</a:t>
          </a:r>
        </a:p>
      </dsp:txBody>
      <dsp:txXfrm>
        <a:off x="36896" y="4346240"/>
        <a:ext cx="6860408"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40" tIns="45720" rIns="91440" bIns="45720" rtlCol="0"/>
          <a:lstStyle>
            <a:lvl1pPr algn="r">
              <a:defRPr sz="1200"/>
            </a:lvl1pPr>
          </a:lstStyle>
          <a:p>
            <a:fld id="{A7832C90-A354-4A45-BEFC-2398F8E39F98}" type="datetimeFigureOut">
              <a:rPr lang="en-US" smtClean="0"/>
              <a:pPr/>
              <a:t>1/23/23</a:t>
            </a:fld>
            <a:endParaRPr lang="en-US"/>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F6368D95-EF95-4638-B688-6769D89EC61F}" type="slidenum">
              <a:rPr lang="en-US" smtClean="0"/>
              <a:pPr/>
              <a:t>‹#›</a:t>
            </a:fld>
            <a:endParaRPr lang="en-US"/>
          </a:p>
        </p:txBody>
      </p:sp>
    </p:spTree>
    <p:extLst>
      <p:ext uri="{BB962C8B-B14F-4D97-AF65-F5344CB8AC3E}">
        <p14:creationId xmlns:p14="http://schemas.microsoft.com/office/powerpoint/2010/main" val="225319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30CA7E-C46E-41ED-8533-9B77174DD0EC}" type="datetimeFigureOut">
              <a:rPr lang="en-US" smtClean="0"/>
              <a:pPr/>
              <a:t>1/23/23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0635B5-FF59-406E-B74D-09342D338540}" type="slidenum">
              <a:rPr lang="en-US" smtClean="0"/>
              <a:pPr/>
              <a:t>‹#›</a:t>
            </a:fld>
            <a:endParaRPr lang="en-US"/>
          </a:p>
        </p:txBody>
      </p:sp>
    </p:spTree>
    <p:extLst>
      <p:ext uri="{BB962C8B-B14F-4D97-AF65-F5344CB8AC3E}">
        <p14:creationId xmlns:p14="http://schemas.microsoft.com/office/powerpoint/2010/main" val="231045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3C04F72-F06A-4B57-A7E5-D67F2B6312BD}" type="slidenum">
              <a:rPr lang="en-US" smtClean="0"/>
              <a:pPr/>
              <a:t>1</a:t>
            </a:fld>
            <a:endParaRPr lang="en-US"/>
          </a:p>
        </p:txBody>
      </p:sp>
    </p:spTree>
    <p:extLst>
      <p:ext uri="{BB962C8B-B14F-4D97-AF65-F5344CB8AC3E}">
        <p14:creationId xmlns:p14="http://schemas.microsoft.com/office/powerpoint/2010/main" val="177953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results are returned. I can see the task name, due date, and address.</a:t>
            </a:r>
          </a:p>
          <a:p>
            <a:r>
              <a:rPr lang="en-US"/>
              <a:t>I can click on a blue link to go to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23</a:t>
            </a:fld>
            <a:endParaRPr lang="en-US"/>
          </a:p>
        </p:txBody>
      </p:sp>
    </p:spTree>
    <p:extLst>
      <p:ext uri="{BB962C8B-B14F-4D97-AF65-F5344CB8AC3E}">
        <p14:creationId xmlns:p14="http://schemas.microsoft.com/office/powerpoint/2010/main" val="117133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results are returned. I can see the task name, due date, and address.</a:t>
            </a:r>
          </a:p>
          <a:p>
            <a:r>
              <a:rPr lang="en-US"/>
              <a:t>I can click on a blue link to go to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24</a:t>
            </a:fld>
            <a:endParaRPr lang="en-US"/>
          </a:p>
        </p:txBody>
      </p:sp>
    </p:spTree>
    <p:extLst>
      <p:ext uri="{BB962C8B-B14F-4D97-AF65-F5344CB8AC3E}">
        <p14:creationId xmlns:p14="http://schemas.microsoft.com/office/powerpoint/2010/main" val="168977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results are returned. I can see the task name, due date, and address.</a:t>
            </a:r>
          </a:p>
          <a:p>
            <a:r>
              <a:rPr lang="en-US"/>
              <a:t>I can click on a blue link to go to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25</a:t>
            </a:fld>
            <a:endParaRPr lang="en-US"/>
          </a:p>
        </p:txBody>
      </p:sp>
    </p:spTree>
    <p:extLst>
      <p:ext uri="{BB962C8B-B14F-4D97-AF65-F5344CB8AC3E}">
        <p14:creationId xmlns:p14="http://schemas.microsoft.com/office/powerpoint/2010/main" val="118775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results are returned. I can see the task name, due date, and address.</a:t>
            </a:r>
          </a:p>
          <a:p>
            <a:r>
              <a:rPr lang="en-US"/>
              <a:t>I can click on a blue link to go to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26</a:t>
            </a:fld>
            <a:endParaRPr lang="en-US"/>
          </a:p>
        </p:txBody>
      </p:sp>
    </p:spTree>
    <p:extLst>
      <p:ext uri="{BB962C8B-B14F-4D97-AF65-F5344CB8AC3E}">
        <p14:creationId xmlns:p14="http://schemas.microsoft.com/office/powerpoint/2010/main" val="238412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t>36</a:t>
            </a:fld>
            <a:endParaRPr lang="en-US"/>
          </a:p>
        </p:txBody>
      </p:sp>
    </p:spTree>
    <p:extLst>
      <p:ext uri="{BB962C8B-B14F-4D97-AF65-F5344CB8AC3E}">
        <p14:creationId xmlns:p14="http://schemas.microsoft.com/office/powerpoint/2010/main" val="41606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the screen looks like after you have added your time.  </a:t>
            </a:r>
          </a:p>
          <a:p>
            <a:endParaRPr lang="en-US"/>
          </a:p>
          <a:p>
            <a:r>
              <a:rPr lang="en-US"/>
              <a:t>Notice:  time is only at the bottom of the screen.</a:t>
            </a:r>
          </a:p>
        </p:txBody>
      </p:sp>
      <p:sp>
        <p:nvSpPr>
          <p:cNvPr id="4" name="Slide Number Placeholder 3"/>
          <p:cNvSpPr>
            <a:spLocks noGrp="1"/>
          </p:cNvSpPr>
          <p:nvPr>
            <p:ph type="sldNum" sz="quarter" idx="5"/>
          </p:nvPr>
        </p:nvSpPr>
        <p:spPr/>
        <p:txBody>
          <a:bodyPr/>
          <a:lstStyle/>
          <a:p>
            <a:fld id="{370635B5-FF59-406E-B74D-09342D338540}" type="slidenum">
              <a:rPr lang="en-US" smtClean="0"/>
              <a:t>37</a:t>
            </a:fld>
            <a:endParaRPr lang="en-US"/>
          </a:p>
        </p:txBody>
      </p:sp>
    </p:spTree>
    <p:extLst>
      <p:ext uri="{BB962C8B-B14F-4D97-AF65-F5344CB8AC3E}">
        <p14:creationId xmlns:p14="http://schemas.microsoft.com/office/powerpoint/2010/main" val="101510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a list of the task status values available for primary and secondary review tasks along with a short definition.</a:t>
            </a:r>
          </a:p>
          <a:p>
            <a:r>
              <a:rPr lang="en-US"/>
              <a:t>Please refer to the &lt;009_JA_Workflow Task Status Definitions (SIP)&gt; job aid or check with a SU Accela lead if you have questions about which task status to select for a review.</a:t>
            </a:r>
          </a:p>
          <a:p>
            <a:r>
              <a:rPr lang="en-US"/>
              <a:t>Setting any task status other than “In Process” will close/complete that review task.</a:t>
            </a:r>
          </a:p>
        </p:txBody>
      </p:sp>
      <p:sp>
        <p:nvSpPr>
          <p:cNvPr id="4" name="Slide Number Placeholder 3"/>
          <p:cNvSpPr>
            <a:spLocks noGrp="1"/>
          </p:cNvSpPr>
          <p:nvPr>
            <p:ph type="sldNum" sz="quarter" idx="5"/>
          </p:nvPr>
        </p:nvSpPr>
        <p:spPr/>
        <p:txBody>
          <a:bodyPr/>
          <a:lstStyle/>
          <a:p>
            <a:fld id="{370635B5-FF59-406E-B74D-09342D338540}" type="slidenum">
              <a:rPr lang="en-US" smtClean="0"/>
              <a:pPr/>
              <a:t>39</a:t>
            </a:fld>
            <a:endParaRPr lang="en-US"/>
          </a:p>
        </p:txBody>
      </p:sp>
    </p:spTree>
    <p:extLst>
      <p:ext uri="{BB962C8B-B14F-4D97-AF65-F5344CB8AC3E}">
        <p14:creationId xmlns:p14="http://schemas.microsoft.com/office/powerpoint/2010/main" val="206432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Time is entered via the time accounting page in Accela. A batch job runs at the beginning of the month for generating fees and invoicing, so billable time needs entered in a timely fashion so it gets picked up by the job. Once the job runs, it locks the time record so changes cannot be made to the time, so be sure to modify the time as soon as you determine a change is needed.</a:t>
            </a:r>
          </a:p>
          <a:p>
            <a:r>
              <a:rPr lang="en-US"/>
              <a:t>&lt;&lt;&lt; Note to trainer:  Batch job runs on 1</a:t>
            </a:r>
            <a:r>
              <a:rPr lang="en-US" baseline="30000"/>
              <a:t>st</a:t>
            </a:r>
            <a:r>
              <a:rPr lang="en-US"/>
              <a:t> day of month. &gt;&gt;&gt;</a:t>
            </a:r>
          </a:p>
        </p:txBody>
      </p:sp>
      <p:sp>
        <p:nvSpPr>
          <p:cNvPr id="4" name="Slide Number Placeholder 3"/>
          <p:cNvSpPr>
            <a:spLocks noGrp="1"/>
          </p:cNvSpPr>
          <p:nvPr>
            <p:ph type="sldNum" sz="quarter" idx="5"/>
          </p:nvPr>
        </p:nvSpPr>
        <p:spPr/>
        <p:txBody>
          <a:bodyPr/>
          <a:lstStyle/>
          <a:p>
            <a:fld id="{370635B5-FF59-406E-B74D-09342D338540}" type="slidenum">
              <a:rPr lang="en-US" smtClean="0"/>
              <a:pPr/>
              <a:t>42</a:t>
            </a:fld>
            <a:endParaRPr lang="en-US"/>
          </a:p>
        </p:txBody>
      </p:sp>
    </p:spTree>
    <p:extLst>
      <p:ext uri="{BB962C8B-B14F-4D97-AF65-F5344CB8AC3E}">
        <p14:creationId xmlns:p14="http://schemas.microsoft.com/office/powerpoint/2010/main" val="50352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Time can be entered in a couple of ways. We will talk about entering time in the Time Accounting page. If you don’t have it pinned, you can get to it using the Launchpad (waffle) icon.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Job aid </a:t>
            </a:r>
            <a:r>
              <a:rPr lang="en-US" sz="1200" i="1" kern="1200">
                <a:solidFill>
                  <a:schemeClr val="tx1"/>
                </a:solidFill>
                <a:effectLst/>
                <a:latin typeface="+mn-lt"/>
                <a:ea typeface="+mn-ea"/>
                <a:cs typeface="+mn-cs"/>
              </a:rPr>
              <a:t>How to Add or Adjust My Time Using Time Accounting </a:t>
            </a:r>
            <a:r>
              <a:rPr lang="en-US" sz="1200" i="0" kern="1200">
                <a:solidFill>
                  <a:schemeClr val="tx1"/>
                </a:solidFill>
                <a:effectLst/>
                <a:latin typeface="+mn-lt"/>
                <a:ea typeface="+mn-ea"/>
                <a:cs typeface="+mn-cs"/>
              </a:rPr>
              <a:t>has all the steps if you forget how to enter your time. Click New to begin entering your time. &lt;&lt;&lt; Read slide &gt;&gt;&gt;</a:t>
            </a:r>
          </a:p>
        </p:txBody>
      </p:sp>
      <p:sp>
        <p:nvSpPr>
          <p:cNvPr id="4" name="Slide Number Placeholder 3"/>
          <p:cNvSpPr>
            <a:spLocks noGrp="1"/>
          </p:cNvSpPr>
          <p:nvPr>
            <p:ph type="sldNum" sz="quarter" idx="5"/>
          </p:nvPr>
        </p:nvSpPr>
        <p:spPr/>
        <p:txBody>
          <a:bodyPr/>
          <a:lstStyle/>
          <a:p>
            <a:fld id="{370635B5-FF59-406E-B74D-09342D338540}" type="slidenum">
              <a:rPr lang="en-US" smtClean="0"/>
              <a:pPr/>
              <a:t>45</a:t>
            </a:fld>
            <a:endParaRPr lang="en-US"/>
          </a:p>
        </p:txBody>
      </p:sp>
    </p:spTree>
    <p:extLst>
      <p:ext uri="{BB962C8B-B14F-4D97-AF65-F5344CB8AC3E}">
        <p14:creationId xmlns:p14="http://schemas.microsoft.com/office/powerpoint/2010/main" val="33552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Select Workflow from the Entity Type dropdown. If the Reference Record number defaults with the record you want, skip the rest of the steps on this slide. Let’s assume that it doesn’t default the correct record. What do you do? Click the hand icon next to the Reference Record field. A form comes up that allows you to search for a record. Any field or combination of fields can be used to perform the search. Let’s assume you know the record number, so you will use that field. You don’t have to remember how many zeroes are in a record number - simply use the wildcard (%) where the zeroes display. Submit the form. If a popup displays, select the record you want and click Select. The validated number then displays in the Reference Record field. </a:t>
            </a:r>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46</a:t>
            </a:fld>
            <a:endParaRPr lang="en-US"/>
          </a:p>
        </p:txBody>
      </p:sp>
    </p:spTree>
    <p:extLst>
      <p:ext uri="{BB962C8B-B14F-4D97-AF65-F5344CB8AC3E}">
        <p14:creationId xmlns:p14="http://schemas.microsoft.com/office/powerpoint/2010/main" val="364284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2</a:t>
            </a:fld>
            <a:endParaRPr lang="en-US"/>
          </a:p>
        </p:txBody>
      </p:sp>
    </p:spTree>
    <p:extLst>
      <p:ext uri="{BB962C8B-B14F-4D97-AF65-F5344CB8AC3E}">
        <p14:creationId xmlns:p14="http://schemas.microsoft.com/office/powerpoint/2010/main" val="57073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Select your group’s secondary review task from the Entity dropdown. SDOT Street Use defaults in the Time Accounting Group. Select your group, if it is different from what defaults.</a:t>
            </a:r>
          </a:p>
          <a:p>
            <a:r>
              <a:rPr lang="en-US" sz="1200" kern="1200">
                <a:solidFill>
                  <a:schemeClr val="tx1"/>
                </a:solidFill>
                <a:effectLst/>
                <a:latin typeface="+mn-lt"/>
                <a:ea typeface="+mn-ea"/>
                <a:cs typeface="+mn-cs"/>
              </a:rPr>
              <a:t>In </a:t>
            </a:r>
            <a:r>
              <a:rPr lang="en-US" sz="1200" b="0" kern="1200">
                <a:solidFill>
                  <a:schemeClr val="tx1"/>
                </a:solidFill>
                <a:effectLst/>
                <a:latin typeface="+mn-lt"/>
                <a:ea typeface="+mn-ea"/>
                <a:cs typeface="+mn-cs"/>
              </a:rPr>
              <a:t>Time Accounting Type</a:t>
            </a:r>
            <a:r>
              <a:rPr lang="en-US" sz="1200" i="1" kern="1200">
                <a:solidFill>
                  <a:schemeClr val="tx1"/>
                </a:solidFill>
                <a:effectLst/>
                <a:latin typeface="+mn-lt"/>
                <a:ea typeface="+mn-ea"/>
                <a:cs typeface="+mn-cs"/>
              </a:rPr>
              <a:t>,</a:t>
            </a:r>
            <a:r>
              <a:rPr lang="en-US" sz="1200" kern="1200">
                <a:solidFill>
                  <a:schemeClr val="tx1"/>
                </a:solidFill>
                <a:effectLst/>
                <a:latin typeface="+mn-lt"/>
                <a:ea typeface="+mn-ea"/>
                <a:cs typeface="+mn-cs"/>
              </a:rPr>
              <a:t> select</a:t>
            </a:r>
            <a:r>
              <a:rPr lang="en-US" sz="1200" b="0" kern="1200">
                <a:solidFill>
                  <a:schemeClr val="tx1"/>
                </a:solidFill>
                <a:effectLst/>
                <a:latin typeface="+mn-lt"/>
                <a:ea typeface="+mn-ea"/>
                <a:cs typeface="+mn-cs"/>
              </a:rPr>
              <a:t> Standard Time Billable</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for time spent during normal working hours, (do not use </a:t>
            </a:r>
            <a:r>
              <a:rPr lang="en-US" sz="1200" b="0" kern="1200">
                <a:solidFill>
                  <a:schemeClr val="tx1"/>
                </a:solidFill>
                <a:effectLst/>
                <a:latin typeface="+mn-lt"/>
                <a:ea typeface="+mn-ea"/>
                <a:cs typeface="+mn-cs"/>
              </a:rPr>
              <a:t>Track Non-Billable Time, or Overtime (per Melody Overtime is not charged))</a:t>
            </a:r>
            <a:r>
              <a:rPr lang="en-US" sz="1200" kern="1200">
                <a:solidFill>
                  <a:schemeClr val="tx1"/>
                </a:solidFill>
                <a:effectLst/>
                <a:latin typeface="+mn-lt"/>
                <a:ea typeface="+mn-ea"/>
                <a:cs typeface="+mn-cs"/>
              </a:rPr>
              <a:t>. Enter the hours and minutes you worked in</a:t>
            </a:r>
            <a:r>
              <a:rPr lang="en-US" sz="1200" b="0" kern="1200">
                <a:solidFill>
                  <a:schemeClr val="tx1"/>
                </a:solidFill>
                <a:effectLst/>
                <a:latin typeface="+mn-lt"/>
                <a:ea typeface="+mn-ea"/>
                <a:cs typeface="+mn-cs"/>
              </a:rPr>
              <a:t> Time Elapsed. M</a:t>
            </a:r>
            <a:r>
              <a:rPr lang="en-US" sz="1200" kern="1200">
                <a:solidFill>
                  <a:schemeClr val="tx1"/>
                </a:solidFill>
                <a:effectLst/>
                <a:latin typeface="+mn-lt"/>
                <a:ea typeface="+mn-ea"/>
                <a:cs typeface="+mn-cs"/>
              </a:rPr>
              <a:t>inutes should be in 15-minute increments.   Optionally enter a comment in </a:t>
            </a:r>
            <a:r>
              <a:rPr lang="en-US" sz="1200" b="0" kern="1200">
                <a:solidFill>
                  <a:schemeClr val="tx1"/>
                </a:solidFill>
                <a:effectLst/>
                <a:latin typeface="+mn-lt"/>
                <a:ea typeface="+mn-ea"/>
                <a:cs typeface="+mn-cs"/>
              </a:rPr>
              <a:t>Notation</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This comment displays on the customer invoice.   </a:t>
            </a:r>
            <a:r>
              <a:rPr lang="en-US" sz="1200" b="0" kern="1200">
                <a:solidFill>
                  <a:schemeClr val="tx1"/>
                </a:solidFill>
                <a:effectLst/>
                <a:latin typeface="+mn-lt"/>
                <a:ea typeface="+mn-ea"/>
                <a:cs typeface="+mn-cs"/>
              </a:rPr>
              <a:t>Submit the form</a:t>
            </a:r>
            <a:r>
              <a:rPr lang="en-US" sz="120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47</a:t>
            </a:fld>
            <a:endParaRPr lang="en-US"/>
          </a:p>
        </p:txBody>
      </p:sp>
    </p:spTree>
    <p:extLst>
      <p:ext uri="{BB962C8B-B14F-4D97-AF65-F5344CB8AC3E}">
        <p14:creationId xmlns:p14="http://schemas.microsoft.com/office/powerpoint/2010/main" val="126702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the time entry is added successfully, you get a message saying the record was successfully added. Click the blue back arrow to get back to the Time Accounting page. The time you entered now displays in your list.</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48</a:t>
            </a:fld>
            <a:endParaRPr lang="en-US"/>
          </a:p>
        </p:txBody>
      </p:sp>
    </p:spTree>
    <p:extLst>
      <p:ext uri="{BB962C8B-B14F-4D97-AF65-F5344CB8AC3E}">
        <p14:creationId xmlns:p14="http://schemas.microsoft.com/office/powerpoint/2010/main" val="4071722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0635B5-FF59-406E-B74D-09342D338540}" type="slidenum">
              <a:rPr lang="en-US" smtClean="0"/>
              <a:t>49</a:t>
            </a:fld>
            <a:endParaRPr lang="en-US"/>
          </a:p>
        </p:txBody>
      </p:sp>
    </p:spTree>
    <p:extLst>
      <p:ext uri="{BB962C8B-B14F-4D97-AF65-F5344CB8AC3E}">
        <p14:creationId xmlns:p14="http://schemas.microsoft.com/office/powerpoint/2010/main" val="195992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baseline="0"/>
            </a:br>
            <a:endParaRPr lang="en-US"/>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fld id="{FE9BC4E5-2BC1-4F43-85DD-A1B8F74CB7EB}" type="slidenum">
              <a:rPr lang="en-US" smtClean="0"/>
              <a:pPr/>
              <a:t>51</a:t>
            </a:fld>
            <a:endParaRPr lang="en-US"/>
          </a:p>
        </p:txBody>
      </p:sp>
      <p:sp>
        <p:nvSpPr>
          <p:cNvPr id="5" name="Header Placeholder 1"/>
          <p:cNvSpPr>
            <a:spLocks noGrp="1"/>
          </p:cNvSpPr>
          <p:nvPr>
            <p:ph type="hdr" sz="quarter"/>
          </p:nvPr>
        </p:nvSpPr>
        <p:spPr>
          <a:xfrm>
            <a:off x="-1" y="0"/>
            <a:ext cx="3234519" cy="464820"/>
          </a:xfrm>
          <a:prstGeom prst="rect">
            <a:avLst/>
          </a:prstGeom>
        </p:spPr>
        <p:txBody>
          <a:bodyPr vert="horz" lIns="91440" tIns="45720" rIns="91440" bIns="45720" rtlCol="0"/>
          <a:lstStyle>
            <a:lvl1pPr algn="l">
              <a:defRPr sz="1200"/>
            </a:lvl1pPr>
          </a:lstStyle>
          <a:p>
            <a:r>
              <a:rPr lang="en-US" sz="1000"/>
              <a:t>Value-Driven Program and Service Management  School Opening</a:t>
            </a:r>
            <a:endParaRPr lang="en-CA" sz="1000"/>
          </a:p>
        </p:txBody>
      </p:sp>
      <p:sp>
        <p:nvSpPr>
          <p:cNvPr id="8"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r>
              <a:rPr lang="en-CA" sz="1000"/>
              <a:t>1_School Opening – PRES.pptx</a:t>
            </a:r>
          </a:p>
        </p:txBody>
      </p:sp>
      <p:sp>
        <p:nvSpPr>
          <p:cNvPr id="9" name="Footer Placeholder 7"/>
          <p:cNvSpPr>
            <a:spLocks noGrp="1"/>
          </p:cNvSpPr>
          <p:nvPr>
            <p:ph type="ftr" sz="quarter" idx="4"/>
          </p:nvPr>
        </p:nvSpPr>
        <p:spPr>
          <a:xfrm>
            <a:off x="0" y="8829967"/>
            <a:ext cx="3429000" cy="464820"/>
          </a:xfrm>
        </p:spPr>
        <p:txBody>
          <a:bodyPr/>
          <a:lstStyle/>
          <a:p>
            <a:r>
              <a:rPr lang="en-US"/>
              <a:t>Copyright © 2013 Accenture All Rights  Reserved.  </a:t>
            </a:r>
          </a:p>
        </p:txBody>
      </p:sp>
    </p:spTree>
    <p:extLst>
      <p:ext uri="{BB962C8B-B14F-4D97-AF65-F5344CB8AC3E}">
        <p14:creationId xmlns:p14="http://schemas.microsoft.com/office/powerpoint/2010/main" val="128744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52</a:t>
            </a:fld>
            <a:endParaRPr lang="en-US"/>
          </a:p>
        </p:txBody>
      </p:sp>
    </p:spTree>
    <p:extLst>
      <p:ext uri="{BB962C8B-B14F-4D97-AF65-F5344CB8AC3E}">
        <p14:creationId xmlns:p14="http://schemas.microsoft.com/office/powerpoint/2010/main" val="17862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3</a:t>
            </a:fld>
            <a:endParaRPr lang="en-US"/>
          </a:p>
        </p:txBody>
      </p:sp>
    </p:spTree>
    <p:extLst>
      <p:ext uri="{BB962C8B-B14F-4D97-AF65-F5344CB8AC3E}">
        <p14:creationId xmlns:p14="http://schemas.microsoft.com/office/powerpoint/2010/main" val="182273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7</a:t>
            </a:fld>
            <a:endParaRPr lang="en-US"/>
          </a:p>
        </p:txBody>
      </p:sp>
    </p:spTree>
    <p:extLst>
      <p:ext uri="{BB962C8B-B14F-4D97-AF65-F5344CB8AC3E}">
        <p14:creationId xmlns:p14="http://schemas.microsoft.com/office/powerpoint/2010/main" val="31375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a list of the task status values available for primary and secondary review tasks along with a short definition.</a:t>
            </a:r>
          </a:p>
          <a:p>
            <a:r>
              <a:rPr lang="en-US"/>
              <a:t>Please refer to the &lt;009_JA_Workflow Task Status Definitions (SIP)&gt; job aid or check with a SU Accela lead if you have questions about which task status to select for a review.</a:t>
            </a:r>
          </a:p>
          <a:p>
            <a:r>
              <a:rPr lang="en-US"/>
              <a:t>Setting any task status other than “In Process” will close/complete that review task.</a:t>
            </a:r>
          </a:p>
        </p:txBody>
      </p:sp>
      <p:sp>
        <p:nvSpPr>
          <p:cNvPr id="4" name="Slide Number Placeholder 3"/>
          <p:cNvSpPr>
            <a:spLocks noGrp="1"/>
          </p:cNvSpPr>
          <p:nvPr>
            <p:ph type="sldNum" sz="quarter" idx="5"/>
          </p:nvPr>
        </p:nvSpPr>
        <p:spPr/>
        <p:txBody>
          <a:bodyPr/>
          <a:lstStyle/>
          <a:p>
            <a:fld id="{370635B5-FF59-406E-B74D-09342D338540}" type="slidenum">
              <a:rPr lang="en-US" smtClean="0"/>
              <a:pPr/>
              <a:t>16</a:t>
            </a:fld>
            <a:endParaRPr lang="en-US"/>
          </a:p>
        </p:txBody>
      </p:sp>
    </p:spTree>
    <p:extLst>
      <p:ext uri="{BB962C8B-B14F-4D97-AF65-F5344CB8AC3E}">
        <p14:creationId xmlns:p14="http://schemas.microsoft.com/office/powerpoint/2010/main" val="339762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0635B5-FF59-406E-B74D-09342D338540}" type="slidenum">
              <a:rPr lang="en-US" smtClean="0"/>
              <a:pPr/>
              <a:t>17</a:t>
            </a:fld>
            <a:endParaRPr lang="en-US"/>
          </a:p>
        </p:txBody>
      </p:sp>
    </p:spTree>
    <p:extLst>
      <p:ext uri="{BB962C8B-B14F-4D97-AF65-F5344CB8AC3E}">
        <p14:creationId xmlns:p14="http://schemas.microsoft.com/office/powerpoint/2010/main" val="100584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 Tasks page is a quick and easy way to find records that have a task assigned to you. Click on your pinned My Tasks page and a list of tasks assigned to you displays. </a:t>
            </a:r>
            <a:r>
              <a:rPr lang="en-US" kern="1400">
                <a:solidFill>
                  <a:srgbClr val="000000"/>
                </a:solidFill>
                <a:latin typeface="Calibri" panose="020F0502020204030204" pitchFamily="34" charset="0"/>
              </a:rPr>
              <a:t>To open a record, click on the blue linked Record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40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400">
                <a:solidFill>
                  <a:srgbClr val="000000"/>
                </a:solidFill>
                <a:latin typeface="Calibri" panose="020F0502020204030204" pitchFamily="34" charset="0"/>
              </a:rPr>
              <a:t>Next let’s look at how to search for tasks, using </a:t>
            </a:r>
            <a:r>
              <a:rPr lang="en-US"/>
              <a:t>My Task Searching</a:t>
            </a:r>
          </a:p>
        </p:txBody>
      </p:sp>
      <p:sp>
        <p:nvSpPr>
          <p:cNvPr id="4" name="Slide Number Placeholder 3"/>
          <p:cNvSpPr>
            <a:spLocks noGrp="1"/>
          </p:cNvSpPr>
          <p:nvPr>
            <p:ph type="sldNum" sz="quarter" idx="5"/>
          </p:nvPr>
        </p:nvSpPr>
        <p:spPr/>
        <p:txBody>
          <a:bodyPr/>
          <a:lstStyle/>
          <a:p>
            <a:fld id="{370635B5-FF59-406E-B74D-09342D338540}" type="slidenum">
              <a:rPr lang="en-US" smtClean="0"/>
              <a:t>20</a:t>
            </a:fld>
            <a:endParaRPr lang="en-US"/>
          </a:p>
        </p:txBody>
      </p:sp>
    </p:spTree>
    <p:extLst>
      <p:ext uri="{BB962C8B-B14F-4D97-AF65-F5344CB8AC3E}">
        <p14:creationId xmlns:p14="http://schemas.microsoft.com/office/powerpoint/2010/main" val="264478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just clicked on My Task Searching. Let’s find tasks assigned to my Accela Department.</a:t>
            </a:r>
          </a:p>
          <a:p>
            <a:pPr marL="228600" indent="-228600">
              <a:buAutoNum type="arabicParenR"/>
            </a:pPr>
            <a:r>
              <a:rPr lang="en-US"/>
              <a:t>Select Record Type Group of SDOTSUPermit (important step or you may get an error message or tasks you don’t want)</a:t>
            </a:r>
          </a:p>
          <a:p>
            <a:pPr marL="228600" indent="-228600">
              <a:buAutoNum type="arabicParenR"/>
            </a:pPr>
            <a:r>
              <a:rPr lang="en-US"/>
              <a:t>Assigned to Staff and Current Department default to your name and Accela department. Clear your name by typing a dash and then selecting --Select--. Important since you don’t want to look for tasks assigned to you but any assigned to your secondary review group. </a:t>
            </a:r>
          </a:p>
        </p:txBody>
      </p:sp>
      <p:sp>
        <p:nvSpPr>
          <p:cNvPr id="4" name="Slide Number Placeholder 3"/>
          <p:cNvSpPr>
            <a:spLocks noGrp="1"/>
          </p:cNvSpPr>
          <p:nvPr>
            <p:ph type="sldNum" sz="quarter" idx="5"/>
          </p:nvPr>
        </p:nvSpPr>
        <p:spPr/>
        <p:txBody>
          <a:bodyPr/>
          <a:lstStyle/>
          <a:p>
            <a:fld id="{370635B5-FF59-406E-B74D-09342D338540}" type="slidenum">
              <a:rPr lang="en-US" smtClean="0"/>
              <a:pPr/>
              <a:t>21</a:t>
            </a:fld>
            <a:endParaRPr lang="en-US"/>
          </a:p>
        </p:txBody>
      </p:sp>
    </p:spTree>
    <p:extLst>
      <p:ext uri="{BB962C8B-B14F-4D97-AF65-F5344CB8AC3E}">
        <p14:creationId xmlns:p14="http://schemas.microsoft.com/office/powerpoint/2010/main" val="161386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results are returned. I can see the task name, due date, and address.</a:t>
            </a:r>
          </a:p>
          <a:p>
            <a:r>
              <a:rPr lang="en-US"/>
              <a:t>I can click on a blue link to go to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22</a:t>
            </a:fld>
            <a:endParaRPr lang="en-US"/>
          </a:p>
        </p:txBody>
      </p:sp>
    </p:spTree>
    <p:extLst>
      <p:ext uri="{BB962C8B-B14F-4D97-AF65-F5344CB8AC3E}">
        <p14:creationId xmlns:p14="http://schemas.microsoft.com/office/powerpoint/2010/main" val="2010711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2000" baseline="0"/>
            </a:lvl1pPr>
          </a:lstStyle>
          <a:p>
            <a:endParaRPr lang="en-US"/>
          </a:p>
          <a:p>
            <a:r>
              <a:rPr lang="en-US"/>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a:t>Insert Presentation Title</a:t>
            </a:r>
            <a:br>
              <a:rPr lang="en-US"/>
            </a:br>
            <a:r>
              <a:rPr lang="en-US" sz="2000"/>
              <a:t>Subtitle, If Needed</a:t>
            </a:r>
            <a:endParaRPr lang="en-US"/>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0"/>
            <a:ext cx="3810000" cy="1082675"/>
          </a:xfrm>
          <a:prstGeom prst="rect">
            <a:avLst/>
          </a:prstGeom>
        </p:spPr>
        <p:txBody>
          <a:bodyPr anchor="t"/>
          <a:lstStyle>
            <a:lvl1pPr>
              <a:defRPr sz="2000"/>
            </a:lvl1pPr>
          </a:lstStyle>
          <a:p>
            <a:endParaRPr lang="en-US"/>
          </a:p>
        </p:txBody>
      </p:sp>
    </p:spTree>
    <p:extLst>
      <p:ext uri="{BB962C8B-B14F-4D97-AF65-F5344CB8AC3E}">
        <p14:creationId xmlns:p14="http://schemas.microsoft.com/office/powerpoint/2010/main" val="23425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1500" baseline="0"/>
            </a:lvl1pPr>
          </a:lstStyle>
          <a:p>
            <a:endParaRPr lang="en-US"/>
          </a:p>
          <a:p>
            <a:r>
              <a:rPr lang="en-US"/>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a:t>Insert Presentation Title</a:t>
            </a:r>
            <a:br>
              <a:rPr lang="en-US"/>
            </a:br>
            <a:r>
              <a:rPr lang="en-US" sz="1500"/>
              <a:t>Subtitle, If Needed</a:t>
            </a:r>
            <a:endParaRPr lang="en-US"/>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600"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2"/>
            <a:ext cx="3810000" cy="1082675"/>
          </a:xfrm>
          <a:prstGeom prst="rect">
            <a:avLst/>
          </a:prstGeom>
        </p:spPr>
        <p:txBody>
          <a:bodyPr anchor="t"/>
          <a:lstStyle>
            <a:lvl1pPr>
              <a:defRPr sz="1500"/>
            </a:lvl1pPr>
          </a:lstStyle>
          <a:p>
            <a:endParaRPr lang="en-US"/>
          </a:p>
        </p:txBody>
      </p:sp>
    </p:spTree>
    <p:extLst>
      <p:ext uri="{BB962C8B-B14F-4D97-AF65-F5344CB8AC3E}">
        <p14:creationId xmlns:p14="http://schemas.microsoft.com/office/powerpoint/2010/main" val="23425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
            <a:ext cx="8229600" cy="1143000"/>
          </a:xfrm>
        </p:spPr>
        <p:txBody>
          <a:bodyPr/>
          <a:lstStyle>
            <a:lvl1pPr algn="l">
              <a:defRPr sz="2700">
                <a:solidFill>
                  <a:srgbClr val="1690D0"/>
                </a:solidFill>
              </a:defRPr>
            </a:lvl1pPr>
          </a:lstStyle>
          <a:p>
            <a:r>
              <a:rPr lang="en-US"/>
              <a:t>Click to edit Master title style</a:t>
            </a:r>
          </a:p>
        </p:txBody>
      </p:sp>
      <p:sp>
        <p:nvSpPr>
          <p:cNvPr id="3" name="Content Placeholder 2"/>
          <p:cNvSpPr>
            <a:spLocks noGrp="1"/>
          </p:cNvSpPr>
          <p:nvPr>
            <p:ph idx="1"/>
          </p:nvPr>
        </p:nvSpPr>
        <p:spPr>
          <a:xfrm>
            <a:off x="533400" y="1371602"/>
            <a:ext cx="8229600" cy="4525963"/>
          </a:xfrm>
        </p:spPr>
        <p:txBody>
          <a:bodyPr/>
          <a:lstStyle/>
          <a:p>
            <a:pPr lvl="0"/>
            <a:r>
              <a:rPr lang="en-US"/>
              <a:t>Click to edit Master text styles</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250803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457200" y="1371600"/>
            <a:ext cx="4038600" cy="4876800"/>
          </a:xfrm>
        </p:spPr>
        <p:txBody>
          <a:bodyPr/>
          <a:lstStyle>
            <a:lvl1pPr>
              <a:spcBef>
                <a:spcPts val="450"/>
              </a:spcBef>
              <a:defRPr sz="2100"/>
            </a:lvl1pPr>
            <a:lvl2pPr>
              <a:spcBef>
                <a:spcPts val="225"/>
              </a:spcBef>
              <a:defRPr sz="1800"/>
            </a:lvl2pPr>
            <a:lvl3pPr>
              <a:spcBef>
                <a:spcPts val="225"/>
              </a:spcBef>
              <a:defRPr sz="1500"/>
            </a:lvl3pPr>
            <a:lvl4pPr>
              <a:spcBef>
                <a:spcPts val="225"/>
              </a:spcBef>
              <a:defRPr sz="1350"/>
            </a:lvl4pPr>
            <a:lvl5pPr>
              <a:spcBef>
                <a:spcPts val="225"/>
              </a:spcBef>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876800"/>
          </a:xfrm>
        </p:spPr>
        <p:txBody>
          <a:bodyPr/>
          <a:lstStyle>
            <a:lvl1pPr>
              <a:spcBef>
                <a:spcPts val="450"/>
              </a:spcBef>
              <a:defRPr sz="2100"/>
            </a:lvl1pPr>
            <a:lvl2pPr>
              <a:spcBef>
                <a:spcPts val="225"/>
              </a:spcBef>
              <a:defRPr sz="1800"/>
            </a:lvl2pPr>
            <a:lvl3pPr>
              <a:spcBef>
                <a:spcPts val="225"/>
              </a:spcBef>
              <a:defRPr sz="1500"/>
            </a:lvl3pPr>
            <a:lvl4pPr>
              <a:spcBef>
                <a:spcPts val="225"/>
              </a:spcBef>
              <a:defRPr sz="1350"/>
            </a:lvl4pPr>
            <a:lvl5pPr>
              <a:spcBef>
                <a:spcPts val="225"/>
              </a:spcBef>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214409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a:p>
        </p:txBody>
      </p:sp>
    </p:spTree>
    <p:extLst>
      <p:ext uri="{BB962C8B-B14F-4D97-AF65-F5344CB8AC3E}">
        <p14:creationId xmlns:p14="http://schemas.microsoft.com/office/powerpoint/2010/main" val="317512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8"/>
          <p:cNvSpPr>
            <a:spLocks noGrp="1"/>
          </p:cNvSpPr>
          <p:nvPr>
            <p:ph type="body" sz="quarter" idx="10" hasCustomPrompt="1"/>
          </p:nvPr>
        </p:nvSpPr>
        <p:spPr>
          <a:xfrm>
            <a:off x="457201" y="359082"/>
            <a:ext cx="8228013" cy="605012"/>
          </a:xfrm>
        </p:spPr>
        <p:txBody>
          <a:bodyPr lIns="0" rIns="0" anchor="b" anchorCtr="0">
            <a:noAutofit/>
          </a:bodyPr>
          <a:lstStyle>
            <a:lvl1pPr marL="0" indent="0" algn="l">
              <a:lnSpc>
                <a:spcPts val="2925"/>
              </a:lnSpc>
              <a:spcBef>
                <a:spcPts val="0"/>
              </a:spcBef>
              <a:spcAft>
                <a:spcPts val="0"/>
              </a:spcAft>
              <a:buNone/>
              <a:defRPr sz="3000" b="0" baseline="0">
                <a:solidFill>
                  <a:schemeClr val="tx2"/>
                </a:solidFill>
              </a:defRPr>
            </a:lvl1pPr>
            <a:lvl2pPr marL="0" indent="0">
              <a:lnSpc>
                <a:spcPct val="100000"/>
              </a:lnSpc>
              <a:spcAft>
                <a:spcPts val="0"/>
              </a:spcAft>
              <a:buNone/>
              <a:defRPr sz="1425">
                <a:solidFill>
                  <a:schemeClr val="bg1"/>
                </a:solidFill>
              </a:defRPr>
            </a:lvl2pPr>
            <a:lvl3pPr marL="351000" indent="0">
              <a:buNone/>
              <a:defRPr/>
            </a:lvl3pPr>
          </a:lstStyle>
          <a:p>
            <a:pPr lvl="0"/>
            <a:r>
              <a:rPr lang="en-US"/>
              <a:t>Master Divider Slide Headline</a:t>
            </a:r>
          </a:p>
        </p:txBody>
      </p:sp>
    </p:spTree>
    <p:extLst>
      <p:ext uri="{BB962C8B-B14F-4D97-AF65-F5344CB8AC3E}">
        <p14:creationId xmlns:p14="http://schemas.microsoft.com/office/powerpoint/2010/main" val="13000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
            <a:ext cx="8229600" cy="1143000"/>
          </a:xfrm>
        </p:spPr>
        <p:txBody>
          <a:bodyPr/>
          <a:lstStyle>
            <a:lvl1pPr algn="l">
              <a:defRPr sz="3600">
                <a:solidFill>
                  <a:srgbClr val="1690D0"/>
                </a:solidFill>
              </a:defRPr>
            </a:lvl1pPr>
          </a:lstStyle>
          <a:p>
            <a:r>
              <a:rPr lang="en-US"/>
              <a:t>Click to edit Master title style</a:t>
            </a:r>
          </a:p>
        </p:txBody>
      </p:sp>
      <p:sp>
        <p:nvSpPr>
          <p:cNvPr id="3" name="Content Placeholder 2"/>
          <p:cNvSpPr>
            <a:spLocks noGrp="1"/>
          </p:cNvSpPr>
          <p:nvPr>
            <p:ph idx="1"/>
          </p:nvPr>
        </p:nvSpPr>
        <p:spPr>
          <a:xfrm>
            <a:off x="533400" y="1371600"/>
            <a:ext cx="8229600" cy="4525963"/>
          </a:xfrm>
        </p:spPr>
        <p:txBody>
          <a:bodyPr/>
          <a:lstStyle/>
          <a:p>
            <a:pPr lvl="0"/>
            <a:r>
              <a:rPr lang="en-US"/>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250803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457200" y="1371600"/>
            <a:ext cx="40386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21440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a:p>
        </p:txBody>
      </p:sp>
    </p:spTree>
    <p:extLst>
      <p:ext uri="{BB962C8B-B14F-4D97-AF65-F5344CB8AC3E}">
        <p14:creationId xmlns:p14="http://schemas.microsoft.com/office/powerpoint/2010/main" val="317512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estions">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8"/>
          <p:cNvSpPr>
            <a:spLocks noGrp="1"/>
          </p:cNvSpPr>
          <p:nvPr>
            <p:ph type="body" sz="quarter" idx="10" hasCustomPrompt="1"/>
          </p:nvPr>
        </p:nvSpPr>
        <p:spPr>
          <a:xfrm>
            <a:off x="457200" y="359082"/>
            <a:ext cx="8228013" cy="605012"/>
          </a:xfrm>
        </p:spPr>
        <p:txBody>
          <a:bodyPr lIns="0" rIns="0" anchor="b" anchorCtr="0">
            <a:noAutofit/>
          </a:bodyPr>
          <a:lstStyle>
            <a:lvl1pPr marL="0" indent="0" algn="l">
              <a:lnSpc>
                <a:spcPts val="3900"/>
              </a:lnSpc>
              <a:spcBef>
                <a:spcPts val="0"/>
              </a:spcBef>
              <a:spcAft>
                <a:spcPts val="0"/>
              </a:spcAft>
              <a:buNone/>
              <a:defRPr sz="4000" b="0" baseline="0">
                <a:solidFill>
                  <a:schemeClr val="tx2"/>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a:t>Master Divider Slide Headline</a:t>
            </a:r>
          </a:p>
        </p:txBody>
      </p:sp>
    </p:spTree>
    <p:extLst>
      <p:ext uri="{BB962C8B-B14F-4D97-AF65-F5344CB8AC3E}">
        <p14:creationId xmlns:p14="http://schemas.microsoft.com/office/powerpoint/2010/main" val="130003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486400"/>
          </a:xfrm>
        </p:spPr>
        <p:txBody>
          <a:bodyPr/>
          <a:lstStyle>
            <a:lvl1pPr>
              <a:defRPr sz="2000" baseline="0"/>
            </a:lvl1pPr>
          </a:lstStyle>
          <a:p>
            <a:endParaRPr lang="en-US"/>
          </a:p>
          <a:p>
            <a:r>
              <a:rPr lang="en-US"/>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9144000" cy="1295400"/>
          </a:xfrm>
          <a:solidFill>
            <a:schemeClr val="bg1">
              <a:alpha val="80000"/>
            </a:schemeClr>
          </a:solidFill>
        </p:spPr>
        <p:txBody>
          <a:bodyPr/>
          <a:lstStyle>
            <a:lvl1pPr>
              <a:defRPr baseline="0"/>
            </a:lvl1pPr>
          </a:lstStyle>
          <a:p>
            <a:r>
              <a:rPr lang="en-US"/>
              <a:t>Insert Presentation Title</a:t>
            </a:r>
            <a:br>
              <a:rPr lang="en-US"/>
            </a:br>
            <a:r>
              <a:rPr lang="en-US" sz="2000"/>
              <a:t>Subtitle, If Needed</a:t>
            </a:r>
            <a:endParaRPr lang="en-US"/>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7086599"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152400" y="5638800"/>
            <a:ext cx="3810000" cy="1082675"/>
          </a:xfrm>
          <a:prstGeom prst="rect">
            <a:avLst/>
          </a:prstGeom>
        </p:spPr>
        <p:txBody>
          <a:bodyPr anchor="t"/>
          <a:lstStyle>
            <a:lvl1pPr>
              <a:defRPr sz="2000"/>
            </a:lvl1pPr>
          </a:lstStyle>
          <a:p>
            <a:endParaRPr lang="en-US"/>
          </a:p>
        </p:txBody>
      </p:sp>
    </p:spTree>
    <p:extLst>
      <p:ext uri="{BB962C8B-B14F-4D97-AF65-F5344CB8AC3E}">
        <p14:creationId xmlns:p14="http://schemas.microsoft.com/office/powerpoint/2010/main" val="284766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
            <a:ext cx="8229600" cy="1143000"/>
          </a:xfrm>
        </p:spPr>
        <p:txBody>
          <a:bodyPr/>
          <a:lstStyle>
            <a:lvl1pPr algn="l">
              <a:defRPr sz="3600">
                <a:solidFill>
                  <a:srgbClr val="1690D0"/>
                </a:solidFill>
              </a:defRPr>
            </a:lvl1pPr>
          </a:lstStyle>
          <a:p>
            <a:r>
              <a:rPr lang="en-US"/>
              <a:t>Click to edit Master title style</a:t>
            </a:r>
          </a:p>
        </p:txBody>
      </p:sp>
      <p:sp>
        <p:nvSpPr>
          <p:cNvPr id="3" name="Content Placeholder 2"/>
          <p:cNvSpPr>
            <a:spLocks noGrp="1"/>
          </p:cNvSpPr>
          <p:nvPr>
            <p:ph idx="1"/>
          </p:nvPr>
        </p:nvSpPr>
        <p:spPr>
          <a:xfrm>
            <a:off x="533400" y="1371600"/>
            <a:ext cx="8229600" cy="4525963"/>
          </a:xfrm>
        </p:spPr>
        <p:txBody>
          <a:bodyPr/>
          <a:lstStyle/>
          <a:p>
            <a:pPr lvl="0"/>
            <a:r>
              <a:rPr lang="en-US"/>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72136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457200" y="1371600"/>
            <a:ext cx="40386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204420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a:p>
        </p:txBody>
      </p:sp>
    </p:spTree>
    <p:extLst>
      <p:ext uri="{BB962C8B-B14F-4D97-AF65-F5344CB8AC3E}">
        <p14:creationId xmlns:p14="http://schemas.microsoft.com/office/powerpoint/2010/main" val="79135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19200"/>
            <a:ext cx="82296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69287864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49" r:id="rId4"/>
    <p:sldLayoutId id="214748366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19200"/>
            <a:ext cx="82296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9340702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19200"/>
            <a:ext cx="82296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9ED83C-2D8A-42B0-BBF1-CDE43C1054AA}" type="slidenum">
              <a:rPr lang="en-US" smtClean="0"/>
              <a:pPr/>
              <a:t>‹#›</a:t>
            </a:fld>
            <a:endParaRPr lang="en-US"/>
          </a:p>
        </p:txBody>
      </p:sp>
    </p:spTree>
    <p:extLst>
      <p:ext uri="{BB962C8B-B14F-4D97-AF65-F5344CB8AC3E}">
        <p14:creationId xmlns:p14="http://schemas.microsoft.com/office/powerpoint/2010/main" val="69287864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ts val="45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ts val="225"/>
        </a:spcBef>
        <a:buFont typeface="Arial" panose="020B0604020202020204" pitchFamily="34" charset="0"/>
        <a:buChar char="–"/>
        <a:defRPr sz="210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ts val="225"/>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ts val="225"/>
        </a:spcBef>
        <a:buFont typeface="Arial" panose="020B0604020202020204" pitchFamily="34" charset="0"/>
        <a:buChar char="–"/>
        <a:defRPr sz="150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ts val="225"/>
        </a:spcBef>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Transportation Funding\Outreach &amp; Engagement\PPTs\Header Options_revised_03122015-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184634"/>
            <a:ext cx="9144000" cy="11263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35312" y="1981200"/>
            <a:ext cx="9144000" cy="1089025"/>
          </a:xfrm>
          <a:solidFill>
            <a:schemeClr val="bg1">
              <a:alpha val="86000"/>
            </a:schemeClr>
          </a:solidFill>
        </p:spPr>
        <p:txBody>
          <a:bodyPr>
            <a:normAutofit fontScale="90000"/>
          </a:bodyPr>
          <a:lstStyle/>
          <a:p>
            <a:r>
              <a:rPr lang="en-US" dirty="0"/>
              <a:t>Street Use Permit Process</a:t>
            </a:r>
            <a:br>
              <a:rPr lang="en-US" dirty="0"/>
            </a:br>
            <a:r>
              <a:rPr lang="en-US" dirty="0"/>
              <a:t>Secondary Reviewer Training</a:t>
            </a:r>
          </a:p>
        </p:txBody>
      </p:sp>
      <p:sp>
        <p:nvSpPr>
          <p:cNvPr id="5" name="Slide Number Placeholder 4"/>
          <p:cNvSpPr>
            <a:spLocks noGrp="1"/>
          </p:cNvSpPr>
          <p:nvPr>
            <p:ph type="sldNum" sz="quarter" idx="12"/>
          </p:nvPr>
        </p:nvSpPr>
        <p:spPr/>
        <p:txBody>
          <a:bodyPr/>
          <a:lstStyle/>
          <a:p>
            <a:fld id="{659ED83C-2D8A-42B0-BBF1-CDE43C1054AA}" type="slidenum">
              <a:rPr lang="en-US" smtClean="0"/>
              <a:pPr/>
              <a:t>1</a:t>
            </a:fld>
            <a:endParaRPr lang="en-US"/>
          </a:p>
        </p:txBody>
      </p:sp>
      <p:pic>
        <p:nvPicPr>
          <p:cNvPr id="3" name="Picture 2">
            <a:extLst>
              <a:ext uri="{FF2B5EF4-FFF2-40B4-BE49-F238E27FC236}">
                <a16:creationId xmlns:a16="http://schemas.microsoft.com/office/drawing/2014/main" id="{02FA19B6-4E3B-4D17-BF78-8904825488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8579" y="5619514"/>
            <a:ext cx="2655421" cy="1126345"/>
          </a:xfrm>
          <a:prstGeom prst="rect">
            <a:avLst/>
          </a:prstGeom>
        </p:spPr>
      </p:pic>
    </p:spTree>
    <p:extLst>
      <p:ext uri="{BB962C8B-B14F-4D97-AF65-F5344CB8AC3E}">
        <p14:creationId xmlns:p14="http://schemas.microsoft.com/office/powerpoint/2010/main" val="165965101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5D89-AC54-430E-B3EE-ABC66ADB3FAA}"/>
              </a:ext>
            </a:extLst>
          </p:cNvPr>
          <p:cNvSpPr>
            <a:spLocks noGrp="1"/>
          </p:cNvSpPr>
          <p:nvPr>
            <p:ph type="title"/>
          </p:nvPr>
        </p:nvSpPr>
        <p:spPr>
          <a:xfrm>
            <a:off x="230820" y="0"/>
            <a:ext cx="8229600" cy="762622"/>
          </a:xfrm>
        </p:spPr>
        <p:txBody>
          <a:bodyPr>
            <a:normAutofit/>
          </a:bodyPr>
          <a:lstStyle/>
          <a:p>
            <a:r>
              <a:rPr lang="en-US" sz="3200"/>
              <a:t>Opening the BlueBeam Session</a:t>
            </a:r>
          </a:p>
        </p:txBody>
      </p:sp>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a:xfrm>
            <a:off x="6832714" y="6455545"/>
            <a:ext cx="2133600" cy="365125"/>
          </a:xfrm>
        </p:spPr>
        <p:txBody>
          <a:bodyPr/>
          <a:lstStyle/>
          <a:p>
            <a:fld id="{659ED83C-2D8A-42B0-BBF1-CDE43C1054AA}" type="slidenum">
              <a:rPr lang="en-US" sz="1100" smtClean="0"/>
              <a:pPr/>
              <a:t>10</a:t>
            </a:fld>
            <a:endParaRPr lang="en-US" sz="1100"/>
          </a:p>
        </p:txBody>
      </p:sp>
      <p:sp>
        <p:nvSpPr>
          <p:cNvPr id="6" name="TextBox 5">
            <a:extLst>
              <a:ext uri="{FF2B5EF4-FFF2-40B4-BE49-F238E27FC236}">
                <a16:creationId xmlns:a16="http://schemas.microsoft.com/office/drawing/2014/main" id="{4CB5896F-F7C5-C29B-B864-744FE60E0D67}"/>
              </a:ext>
            </a:extLst>
          </p:cNvPr>
          <p:cNvSpPr txBox="1"/>
          <p:nvPr/>
        </p:nvSpPr>
        <p:spPr>
          <a:xfrm>
            <a:off x="262885" y="990600"/>
            <a:ext cx="4023256" cy="142346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ea typeface="Calibri"/>
                <a:cs typeface="Calibri"/>
              </a:rPr>
              <a:t>Option 1: Join through the email notice:</a:t>
            </a:r>
          </a:p>
          <a:p>
            <a:pPr marL="914400" lvl="1" indent="-457200">
              <a:buFont typeface="+mj-lt"/>
              <a:buAutoNum type="alphaLcPeriod"/>
            </a:pPr>
            <a:r>
              <a:rPr lang="en-US" sz="2000">
                <a:ea typeface="Calibri"/>
                <a:cs typeface="Calibri"/>
              </a:rPr>
              <a:t>Click the Session ID link</a:t>
            </a:r>
          </a:p>
          <a:p>
            <a:pPr marL="914400" lvl="1" indent="-457200">
              <a:buFont typeface="+mj-lt"/>
              <a:buAutoNum type="alphaLcPeriod"/>
            </a:pPr>
            <a:r>
              <a:rPr lang="en-US" sz="2000">
                <a:ea typeface="Calibri"/>
                <a:cs typeface="Calibri"/>
              </a:rPr>
              <a:t>Click the </a:t>
            </a:r>
            <a:r>
              <a:rPr lang="en-US" sz="2000" b="1">
                <a:solidFill>
                  <a:schemeClr val="accent5"/>
                </a:solidFill>
                <a:ea typeface="Calibri"/>
                <a:cs typeface="Calibri"/>
              </a:rPr>
              <a:t>Open Now </a:t>
            </a:r>
            <a:r>
              <a:rPr lang="en-US" sz="2000">
                <a:ea typeface="Calibri"/>
                <a:cs typeface="Calibri"/>
              </a:rPr>
              <a:t>button</a:t>
            </a:r>
          </a:p>
        </p:txBody>
      </p:sp>
      <p:sp>
        <p:nvSpPr>
          <p:cNvPr id="20" name="TextBox 19">
            <a:extLst>
              <a:ext uri="{FF2B5EF4-FFF2-40B4-BE49-F238E27FC236}">
                <a16:creationId xmlns:a16="http://schemas.microsoft.com/office/drawing/2014/main" id="{CDD7160F-4F0A-B447-530F-D97C7BBE2D13}"/>
              </a:ext>
            </a:extLst>
          </p:cNvPr>
          <p:cNvSpPr txBox="1"/>
          <p:nvPr/>
        </p:nvSpPr>
        <p:spPr>
          <a:xfrm>
            <a:off x="284546" y="3358214"/>
            <a:ext cx="4205586" cy="302390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t>Option 2: Join through BlueBeam</a:t>
            </a:r>
          </a:p>
          <a:p>
            <a:pPr marL="914400" lvl="1" indent="-457200">
              <a:buFont typeface="+mj-lt"/>
              <a:buAutoNum type="alphaLcPeriod"/>
            </a:pPr>
            <a:r>
              <a:rPr lang="en-US" sz="2000"/>
              <a:t>Open BlueBeam</a:t>
            </a:r>
          </a:p>
          <a:p>
            <a:pPr marL="914400" lvl="1" indent="-457200">
              <a:buFont typeface="+mj-lt"/>
              <a:buAutoNum type="alphaLcPeriod"/>
            </a:pPr>
            <a:r>
              <a:rPr lang="en-US" sz="2000"/>
              <a:t>Click on the </a:t>
            </a:r>
            <a:r>
              <a:rPr lang="en-US" sz="2000" b="1">
                <a:solidFill>
                  <a:schemeClr val="accent5"/>
                </a:solidFill>
              </a:rPr>
              <a:t>XX</a:t>
            </a:r>
            <a:r>
              <a:rPr lang="en-US" sz="2000"/>
              <a:t> tab</a:t>
            </a:r>
          </a:p>
          <a:p>
            <a:pPr marL="914400" lvl="1" indent="-457200">
              <a:buFont typeface="+mj-lt"/>
              <a:buAutoNum type="alphaLcPeriod"/>
            </a:pPr>
            <a:r>
              <a:rPr lang="en-US" sz="2000"/>
              <a:t>Click on the </a:t>
            </a:r>
            <a:r>
              <a:rPr lang="en-US" sz="2000" b="1">
                <a:solidFill>
                  <a:schemeClr val="accent5"/>
                </a:solidFill>
              </a:rPr>
              <a:t>+</a:t>
            </a:r>
            <a:r>
              <a:rPr lang="en-US" sz="2000"/>
              <a:t> symbol</a:t>
            </a:r>
          </a:p>
          <a:p>
            <a:pPr marL="914400" lvl="1" indent="-457200">
              <a:buFont typeface="+mj-lt"/>
              <a:buAutoNum type="alphaLcPeriod"/>
            </a:pPr>
            <a:r>
              <a:rPr lang="en-US" sz="2000"/>
              <a:t>Click the </a:t>
            </a:r>
            <a:r>
              <a:rPr lang="en-US" sz="2000" b="1">
                <a:solidFill>
                  <a:schemeClr val="accent5"/>
                </a:solidFill>
              </a:rPr>
              <a:t>Join</a:t>
            </a:r>
            <a:r>
              <a:rPr lang="en-US" sz="2000"/>
              <a:t> button</a:t>
            </a:r>
          </a:p>
          <a:p>
            <a:pPr marL="914400" lvl="1" indent="-457200">
              <a:buFont typeface="+mj-lt"/>
              <a:buAutoNum type="alphaLcPeriod"/>
            </a:pPr>
            <a:r>
              <a:rPr lang="en-US" sz="2000"/>
              <a:t>Enter the BlueBeam session ID</a:t>
            </a:r>
          </a:p>
          <a:p>
            <a:pPr marL="914400" lvl="1" indent="-457200">
              <a:buFont typeface="+mj-lt"/>
              <a:buAutoNum type="alphaLcPeriod"/>
            </a:pPr>
            <a:r>
              <a:rPr lang="en-US" sz="2000"/>
              <a:t>Click the </a:t>
            </a:r>
            <a:r>
              <a:rPr lang="en-US" sz="2000" b="1">
                <a:solidFill>
                  <a:schemeClr val="accent5"/>
                </a:solidFill>
              </a:rPr>
              <a:t>OK</a:t>
            </a:r>
            <a:r>
              <a:rPr lang="en-US" sz="2000"/>
              <a:t> button</a:t>
            </a:r>
          </a:p>
          <a:p>
            <a:pPr marL="914400" lvl="1" indent="-457200">
              <a:buFont typeface="+mj-lt"/>
              <a:buAutoNum type="alphaLcPeriod"/>
            </a:pPr>
            <a:endParaRPr lang="en-US" sz="2400"/>
          </a:p>
        </p:txBody>
      </p:sp>
      <p:pic>
        <p:nvPicPr>
          <p:cNvPr id="21" name="Picture 21">
            <a:extLst>
              <a:ext uri="{FF2B5EF4-FFF2-40B4-BE49-F238E27FC236}">
                <a16:creationId xmlns:a16="http://schemas.microsoft.com/office/drawing/2014/main" id="{C4D05F98-24A4-C9D0-B4E9-269BB375780E}"/>
              </a:ext>
            </a:extLst>
          </p:cNvPr>
          <p:cNvPicPr>
            <a:picLocks noChangeAspect="1"/>
          </p:cNvPicPr>
          <p:nvPr/>
        </p:nvPicPr>
        <p:blipFill rotWithShape="1">
          <a:blip r:embed="rId2"/>
          <a:srcRect r="16920" b="19577"/>
          <a:stretch/>
        </p:blipFill>
        <p:spPr>
          <a:xfrm>
            <a:off x="4560047" y="2984648"/>
            <a:ext cx="4322209" cy="2061815"/>
          </a:xfrm>
          <a:prstGeom prst="rect">
            <a:avLst/>
          </a:prstGeom>
        </p:spPr>
      </p:pic>
      <p:pic>
        <p:nvPicPr>
          <p:cNvPr id="22" name="Picture 22">
            <a:extLst>
              <a:ext uri="{FF2B5EF4-FFF2-40B4-BE49-F238E27FC236}">
                <a16:creationId xmlns:a16="http://schemas.microsoft.com/office/drawing/2014/main" id="{02CE07CE-CD81-1EE2-041E-4D6559C94187}"/>
              </a:ext>
            </a:extLst>
          </p:cNvPr>
          <p:cNvPicPr>
            <a:picLocks noChangeAspect="1"/>
          </p:cNvPicPr>
          <p:nvPr/>
        </p:nvPicPr>
        <p:blipFill rotWithShape="1">
          <a:blip r:embed="rId3"/>
          <a:srcRect r="12462"/>
          <a:stretch/>
        </p:blipFill>
        <p:spPr>
          <a:xfrm>
            <a:off x="4556656" y="885320"/>
            <a:ext cx="4385025" cy="1828800"/>
          </a:xfrm>
          <a:prstGeom prst="rect">
            <a:avLst/>
          </a:prstGeom>
        </p:spPr>
      </p:pic>
      <p:pic>
        <p:nvPicPr>
          <p:cNvPr id="8" name="Picture 19">
            <a:extLst>
              <a:ext uri="{FF2B5EF4-FFF2-40B4-BE49-F238E27FC236}">
                <a16:creationId xmlns:a16="http://schemas.microsoft.com/office/drawing/2014/main" id="{5795D1EC-F483-5450-3352-14024CAF8B7C}"/>
              </a:ext>
            </a:extLst>
          </p:cNvPr>
          <p:cNvPicPr>
            <a:picLocks noChangeAspect="1"/>
          </p:cNvPicPr>
          <p:nvPr/>
        </p:nvPicPr>
        <p:blipFill rotWithShape="1">
          <a:blip r:embed="rId4"/>
          <a:srcRect l="2689" t="6369" r="4595"/>
          <a:stretch/>
        </p:blipFill>
        <p:spPr>
          <a:xfrm>
            <a:off x="5423014" y="5416626"/>
            <a:ext cx="2819400" cy="1221482"/>
          </a:xfrm>
          <a:prstGeom prst="rect">
            <a:avLst/>
          </a:prstGeom>
        </p:spPr>
      </p:pic>
      <p:sp>
        <p:nvSpPr>
          <p:cNvPr id="9" name="Rectangle 8">
            <a:extLst>
              <a:ext uri="{FF2B5EF4-FFF2-40B4-BE49-F238E27FC236}">
                <a16:creationId xmlns:a16="http://schemas.microsoft.com/office/drawing/2014/main" id="{438210A2-C8F0-408C-BE5E-051559C9D38B}"/>
              </a:ext>
            </a:extLst>
          </p:cNvPr>
          <p:cNvSpPr/>
          <p:nvPr/>
        </p:nvSpPr>
        <p:spPr>
          <a:xfrm>
            <a:off x="4541509" y="4008121"/>
            <a:ext cx="500505" cy="38843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0" name="TextBox 9">
            <a:extLst>
              <a:ext uri="{FF2B5EF4-FFF2-40B4-BE49-F238E27FC236}">
                <a16:creationId xmlns:a16="http://schemas.microsoft.com/office/drawing/2014/main" id="{21E8958C-3D20-4651-963B-0AFDF79CCEB1}"/>
              </a:ext>
            </a:extLst>
          </p:cNvPr>
          <p:cNvSpPr txBox="1"/>
          <p:nvPr/>
        </p:nvSpPr>
        <p:spPr>
          <a:xfrm>
            <a:off x="3945273" y="3881444"/>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b</a:t>
            </a:r>
          </a:p>
        </p:txBody>
      </p:sp>
      <p:cxnSp>
        <p:nvCxnSpPr>
          <p:cNvPr id="11" name="Straight Arrow Connector 10">
            <a:extLst>
              <a:ext uri="{FF2B5EF4-FFF2-40B4-BE49-F238E27FC236}">
                <a16:creationId xmlns:a16="http://schemas.microsoft.com/office/drawing/2014/main" id="{5E888E10-55B1-4377-A71D-1B0A39FE35E6}"/>
              </a:ext>
            </a:extLst>
          </p:cNvPr>
          <p:cNvCxnSpPr>
            <a:cxnSpLocks/>
            <a:stCxn id="10" idx="3"/>
            <a:endCxn id="9" idx="1"/>
          </p:cNvCxnSpPr>
          <p:nvPr/>
        </p:nvCxnSpPr>
        <p:spPr>
          <a:xfrm>
            <a:off x="4238929" y="4054569"/>
            <a:ext cx="302580" cy="14777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9" name="TextBox 18">
            <a:extLst>
              <a:ext uri="{FF2B5EF4-FFF2-40B4-BE49-F238E27FC236}">
                <a16:creationId xmlns:a16="http://schemas.microsoft.com/office/drawing/2014/main" id="{1683699B-FFD9-460B-A275-FDB6EE9525D1}"/>
              </a:ext>
            </a:extLst>
          </p:cNvPr>
          <p:cNvSpPr txBox="1"/>
          <p:nvPr/>
        </p:nvSpPr>
        <p:spPr>
          <a:xfrm>
            <a:off x="6663739" y="3395284"/>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c</a:t>
            </a:r>
          </a:p>
        </p:txBody>
      </p:sp>
      <p:sp>
        <p:nvSpPr>
          <p:cNvPr id="23" name="Rectangle 22">
            <a:extLst>
              <a:ext uri="{FF2B5EF4-FFF2-40B4-BE49-F238E27FC236}">
                <a16:creationId xmlns:a16="http://schemas.microsoft.com/office/drawing/2014/main" id="{163DB5AA-5C74-417E-9F09-5206293553D7}"/>
              </a:ext>
            </a:extLst>
          </p:cNvPr>
          <p:cNvSpPr/>
          <p:nvPr/>
        </p:nvSpPr>
        <p:spPr>
          <a:xfrm>
            <a:off x="7314527" y="4039179"/>
            <a:ext cx="811071" cy="357377"/>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5630F243-A95D-42C7-A151-BB92104EF777}"/>
              </a:ext>
            </a:extLst>
          </p:cNvPr>
          <p:cNvSpPr/>
          <p:nvPr/>
        </p:nvSpPr>
        <p:spPr>
          <a:xfrm>
            <a:off x="7224354" y="3619686"/>
            <a:ext cx="500505" cy="38843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cxnSp>
        <p:nvCxnSpPr>
          <p:cNvPr id="25" name="Straight Arrow Connector 24">
            <a:extLst>
              <a:ext uri="{FF2B5EF4-FFF2-40B4-BE49-F238E27FC236}">
                <a16:creationId xmlns:a16="http://schemas.microsoft.com/office/drawing/2014/main" id="{D79E4AF0-F4C1-40FA-897B-6FEDCFE7543C}"/>
              </a:ext>
            </a:extLst>
          </p:cNvPr>
          <p:cNvCxnSpPr>
            <a:cxnSpLocks/>
            <a:endCxn id="23" idx="1"/>
          </p:cNvCxnSpPr>
          <p:nvPr/>
        </p:nvCxnSpPr>
        <p:spPr>
          <a:xfrm>
            <a:off x="6918102" y="4054708"/>
            <a:ext cx="396425" cy="16316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45554845-E93D-42E6-8878-C835B1924EC4}"/>
              </a:ext>
            </a:extLst>
          </p:cNvPr>
          <p:cNvCxnSpPr>
            <a:cxnSpLocks/>
          </p:cNvCxnSpPr>
          <p:nvPr/>
        </p:nvCxnSpPr>
        <p:spPr>
          <a:xfrm>
            <a:off x="6921457" y="3629176"/>
            <a:ext cx="302580" cy="163159"/>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4A66E162-5B21-4316-A0EA-6168654AA307}"/>
              </a:ext>
            </a:extLst>
          </p:cNvPr>
          <p:cNvSpPr txBox="1"/>
          <p:nvPr/>
        </p:nvSpPr>
        <p:spPr>
          <a:xfrm>
            <a:off x="6637795" y="3805288"/>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d</a:t>
            </a:r>
          </a:p>
        </p:txBody>
      </p:sp>
      <p:sp>
        <p:nvSpPr>
          <p:cNvPr id="28" name="Rectangle 27">
            <a:extLst>
              <a:ext uri="{FF2B5EF4-FFF2-40B4-BE49-F238E27FC236}">
                <a16:creationId xmlns:a16="http://schemas.microsoft.com/office/drawing/2014/main" id="{884E28E2-CDF8-4381-84DE-9AA57899E28F}"/>
              </a:ext>
            </a:extLst>
          </p:cNvPr>
          <p:cNvSpPr/>
          <p:nvPr/>
        </p:nvSpPr>
        <p:spPr>
          <a:xfrm>
            <a:off x="6726404" y="6233951"/>
            <a:ext cx="800650" cy="38843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9" name="TextBox 28">
            <a:extLst>
              <a:ext uri="{FF2B5EF4-FFF2-40B4-BE49-F238E27FC236}">
                <a16:creationId xmlns:a16="http://schemas.microsoft.com/office/drawing/2014/main" id="{9806128D-4F7E-4426-97A5-83B6FA4407CD}"/>
              </a:ext>
            </a:extLst>
          </p:cNvPr>
          <p:cNvSpPr txBox="1"/>
          <p:nvPr/>
        </p:nvSpPr>
        <p:spPr>
          <a:xfrm>
            <a:off x="6130168" y="6107274"/>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f</a:t>
            </a:r>
          </a:p>
        </p:txBody>
      </p:sp>
      <p:cxnSp>
        <p:nvCxnSpPr>
          <p:cNvPr id="30" name="Straight Arrow Connector 29">
            <a:extLst>
              <a:ext uri="{FF2B5EF4-FFF2-40B4-BE49-F238E27FC236}">
                <a16:creationId xmlns:a16="http://schemas.microsoft.com/office/drawing/2014/main" id="{8A3F7A36-A33F-4860-B3B4-5C47D7854655}"/>
              </a:ext>
            </a:extLst>
          </p:cNvPr>
          <p:cNvCxnSpPr>
            <a:cxnSpLocks/>
            <a:stCxn id="29" idx="3"/>
            <a:endCxn id="28" idx="1"/>
          </p:cNvCxnSpPr>
          <p:nvPr/>
        </p:nvCxnSpPr>
        <p:spPr>
          <a:xfrm>
            <a:off x="6423824" y="6280399"/>
            <a:ext cx="302580" cy="14777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31" name="Rectangle 30">
            <a:extLst>
              <a:ext uri="{FF2B5EF4-FFF2-40B4-BE49-F238E27FC236}">
                <a16:creationId xmlns:a16="http://schemas.microsoft.com/office/drawing/2014/main" id="{F329F331-AD82-471A-83BF-8B4F1397FD84}"/>
              </a:ext>
            </a:extLst>
          </p:cNvPr>
          <p:cNvSpPr/>
          <p:nvPr/>
        </p:nvSpPr>
        <p:spPr>
          <a:xfrm>
            <a:off x="6579576" y="5863788"/>
            <a:ext cx="1546022" cy="287712"/>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32" name="TextBox 31">
            <a:extLst>
              <a:ext uri="{FF2B5EF4-FFF2-40B4-BE49-F238E27FC236}">
                <a16:creationId xmlns:a16="http://schemas.microsoft.com/office/drawing/2014/main" id="{E1BBF8D4-4F1E-468E-B3F9-AEC4BCC4B236}"/>
              </a:ext>
            </a:extLst>
          </p:cNvPr>
          <p:cNvSpPr txBox="1"/>
          <p:nvPr/>
        </p:nvSpPr>
        <p:spPr>
          <a:xfrm>
            <a:off x="5983340" y="5636388"/>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e</a:t>
            </a:r>
          </a:p>
        </p:txBody>
      </p:sp>
      <p:cxnSp>
        <p:nvCxnSpPr>
          <p:cNvPr id="33" name="Straight Arrow Connector 32">
            <a:extLst>
              <a:ext uri="{FF2B5EF4-FFF2-40B4-BE49-F238E27FC236}">
                <a16:creationId xmlns:a16="http://schemas.microsoft.com/office/drawing/2014/main" id="{ECC4D79A-58F3-4895-867D-A31A14AAFCBA}"/>
              </a:ext>
            </a:extLst>
          </p:cNvPr>
          <p:cNvCxnSpPr>
            <a:cxnSpLocks/>
            <a:stCxn id="32" idx="3"/>
            <a:endCxn id="31" idx="1"/>
          </p:cNvCxnSpPr>
          <p:nvPr/>
        </p:nvCxnSpPr>
        <p:spPr>
          <a:xfrm>
            <a:off x="6276996" y="5809513"/>
            <a:ext cx="302580" cy="198131"/>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35" name="Rectangle 34">
            <a:extLst>
              <a:ext uri="{FF2B5EF4-FFF2-40B4-BE49-F238E27FC236}">
                <a16:creationId xmlns:a16="http://schemas.microsoft.com/office/drawing/2014/main" id="{D807CF38-5AE4-4AF6-8123-00ECB8AD8A86}"/>
              </a:ext>
            </a:extLst>
          </p:cNvPr>
          <p:cNvSpPr/>
          <p:nvPr/>
        </p:nvSpPr>
        <p:spPr>
          <a:xfrm>
            <a:off x="7625093" y="1984198"/>
            <a:ext cx="617321" cy="38843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36" name="TextBox 35">
            <a:extLst>
              <a:ext uri="{FF2B5EF4-FFF2-40B4-BE49-F238E27FC236}">
                <a16:creationId xmlns:a16="http://schemas.microsoft.com/office/drawing/2014/main" id="{BDE4B5D1-383F-4B02-AEC6-016CD8B42F70}"/>
              </a:ext>
            </a:extLst>
          </p:cNvPr>
          <p:cNvSpPr txBox="1"/>
          <p:nvPr/>
        </p:nvSpPr>
        <p:spPr>
          <a:xfrm>
            <a:off x="6987865" y="1832166"/>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b</a:t>
            </a:r>
          </a:p>
        </p:txBody>
      </p:sp>
      <p:cxnSp>
        <p:nvCxnSpPr>
          <p:cNvPr id="37" name="Straight Arrow Connector 36">
            <a:extLst>
              <a:ext uri="{FF2B5EF4-FFF2-40B4-BE49-F238E27FC236}">
                <a16:creationId xmlns:a16="http://schemas.microsoft.com/office/drawing/2014/main" id="{625FD01F-40E3-4E0A-AC02-5C268251DDC1}"/>
              </a:ext>
            </a:extLst>
          </p:cNvPr>
          <p:cNvCxnSpPr>
            <a:cxnSpLocks/>
            <a:stCxn id="36" idx="3"/>
            <a:endCxn id="35" idx="1"/>
          </p:cNvCxnSpPr>
          <p:nvPr/>
        </p:nvCxnSpPr>
        <p:spPr>
          <a:xfrm>
            <a:off x="7281521" y="2005291"/>
            <a:ext cx="343572" cy="173125"/>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908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4" grpId="0" animBg="1"/>
      <p:bldP spid="28" grpId="0" animBg="1"/>
      <p:bldP spid="31"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2EC3-0B96-B714-2C62-93856178E3F8}"/>
              </a:ext>
            </a:extLst>
          </p:cNvPr>
          <p:cNvSpPr>
            <a:spLocks noGrp="1"/>
          </p:cNvSpPr>
          <p:nvPr>
            <p:ph type="sldNum" sz="quarter" idx="4"/>
          </p:nvPr>
        </p:nvSpPr>
        <p:spPr/>
        <p:txBody>
          <a:bodyPr/>
          <a:lstStyle/>
          <a:p>
            <a:fld id="{659ED83C-2D8A-42B0-BBF1-CDE43C1054AA}" type="slidenum">
              <a:rPr lang="en-US" smtClean="0"/>
              <a:pPr/>
              <a:t>11</a:t>
            </a:fld>
            <a:endParaRPr lang="en-US"/>
          </a:p>
        </p:txBody>
      </p:sp>
      <p:pic>
        <p:nvPicPr>
          <p:cNvPr id="5" name="Picture 5">
            <a:extLst>
              <a:ext uri="{FF2B5EF4-FFF2-40B4-BE49-F238E27FC236}">
                <a16:creationId xmlns:a16="http://schemas.microsoft.com/office/drawing/2014/main" id="{1EAC0E2A-96A5-18BC-A8F4-8212EC8AA4F3}"/>
              </a:ext>
            </a:extLst>
          </p:cNvPr>
          <p:cNvPicPr>
            <a:picLocks noChangeAspect="1"/>
          </p:cNvPicPr>
          <p:nvPr/>
        </p:nvPicPr>
        <p:blipFill>
          <a:blip r:embed="rId2"/>
          <a:stretch>
            <a:fillRect/>
          </a:stretch>
        </p:blipFill>
        <p:spPr>
          <a:xfrm>
            <a:off x="359546" y="1689321"/>
            <a:ext cx="8328733" cy="4478096"/>
          </a:xfrm>
          <a:prstGeom prst="rect">
            <a:avLst/>
          </a:prstGeom>
        </p:spPr>
      </p:pic>
      <p:sp>
        <p:nvSpPr>
          <p:cNvPr id="7" name="Rectangle 6">
            <a:extLst>
              <a:ext uri="{FF2B5EF4-FFF2-40B4-BE49-F238E27FC236}">
                <a16:creationId xmlns:a16="http://schemas.microsoft.com/office/drawing/2014/main" id="{DC6778D1-7B23-6D76-ED5E-751A57B14DC3}"/>
              </a:ext>
            </a:extLst>
          </p:cNvPr>
          <p:cNvSpPr/>
          <p:nvPr/>
        </p:nvSpPr>
        <p:spPr>
          <a:xfrm>
            <a:off x="291227" y="2246136"/>
            <a:ext cx="2396797" cy="4082917"/>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367D50E4-0053-C006-C864-0C18FA28DA74}"/>
              </a:ext>
            </a:extLst>
          </p:cNvPr>
          <p:cNvSpPr/>
          <p:nvPr/>
        </p:nvSpPr>
        <p:spPr>
          <a:xfrm>
            <a:off x="2658605" y="2135166"/>
            <a:ext cx="5977458" cy="4038527"/>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3" name="Title 1">
            <a:extLst>
              <a:ext uri="{FF2B5EF4-FFF2-40B4-BE49-F238E27FC236}">
                <a16:creationId xmlns:a16="http://schemas.microsoft.com/office/drawing/2014/main" id="{E453C506-002C-ABF1-ADA6-6359B64C5396}"/>
              </a:ext>
            </a:extLst>
          </p:cNvPr>
          <p:cNvSpPr>
            <a:spLocks noGrp="1"/>
          </p:cNvSpPr>
          <p:nvPr>
            <p:ph type="title"/>
          </p:nvPr>
        </p:nvSpPr>
        <p:spPr>
          <a:xfrm>
            <a:off x="230820" y="0"/>
            <a:ext cx="8229600" cy="762622"/>
          </a:xfrm>
        </p:spPr>
        <p:txBody>
          <a:bodyPr>
            <a:normAutofit/>
          </a:bodyPr>
          <a:lstStyle/>
          <a:p>
            <a:r>
              <a:rPr lang="en-US" sz="3200" dirty="0" err="1"/>
              <a:t>BlueBeam</a:t>
            </a:r>
            <a:r>
              <a:rPr lang="en-US" sz="3200" dirty="0"/>
              <a:t> Application</a:t>
            </a:r>
          </a:p>
        </p:txBody>
      </p:sp>
      <p:sp>
        <p:nvSpPr>
          <p:cNvPr id="19" name="Rectangle 18">
            <a:extLst>
              <a:ext uri="{FF2B5EF4-FFF2-40B4-BE49-F238E27FC236}">
                <a16:creationId xmlns:a16="http://schemas.microsoft.com/office/drawing/2014/main" id="{F917EE69-003F-8FB7-F516-51FEBD066D5C}"/>
              </a:ext>
            </a:extLst>
          </p:cNvPr>
          <p:cNvSpPr/>
          <p:nvPr/>
        </p:nvSpPr>
        <p:spPr>
          <a:xfrm>
            <a:off x="310462" y="1651332"/>
            <a:ext cx="3898603" cy="37649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1" name="TextBox 20">
            <a:extLst>
              <a:ext uri="{FF2B5EF4-FFF2-40B4-BE49-F238E27FC236}">
                <a16:creationId xmlns:a16="http://schemas.microsoft.com/office/drawing/2014/main" id="{D99ACE85-05BB-00AD-A073-463C21D552E3}"/>
              </a:ext>
            </a:extLst>
          </p:cNvPr>
          <p:cNvSpPr txBox="1"/>
          <p:nvPr/>
        </p:nvSpPr>
        <p:spPr>
          <a:xfrm>
            <a:off x="5288590" y="905855"/>
            <a:ext cx="353998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chemeClr val="accent5"/>
                </a:solidFill>
              </a:rPr>
              <a:t>Document View</a:t>
            </a:r>
            <a:endParaRPr lang="en-US" dirty="0">
              <a:solidFill>
                <a:schemeClr val="accent5"/>
              </a:solidFill>
            </a:endParaRPr>
          </a:p>
        </p:txBody>
      </p:sp>
      <p:cxnSp>
        <p:nvCxnSpPr>
          <p:cNvPr id="23" name="Straight Arrow Connector 22">
            <a:extLst>
              <a:ext uri="{FF2B5EF4-FFF2-40B4-BE49-F238E27FC236}">
                <a16:creationId xmlns:a16="http://schemas.microsoft.com/office/drawing/2014/main" id="{1FE252E4-1C25-4570-E726-A83D34D69DB4}"/>
              </a:ext>
            </a:extLst>
          </p:cNvPr>
          <p:cNvCxnSpPr/>
          <p:nvPr/>
        </p:nvCxnSpPr>
        <p:spPr>
          <a:xfrm flipH="1">
            <a:off x="6033828" y="1266358"/>
            <a:ext cx="441313" cy="1077088"/>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5" name="TextBox 24">
            <a:extLst>
              <a:ext uri="{FF2B5EF4-FFF2-40B4-BE49-F238E27FC236}">
                <a16:creationId xmlns:a16="http://schemas.microsoft.com/office/drawing/2014/main" id="{FCB86A45-58B1-32DF-BE7C-B71D8B577F58}"/>
              </a:ext>
            </a:extLst>
          </p:cNvPr>
          <p:cNvSpPr txBox="1"/>
          <p:nvPr/>
        </p:nvSpPr>
        <p:spPr>
          <a:xfrm>
            <a:off x="539037" y="979836"/>
            <a:ext cx="121699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chemeClr val="accent5"/>
                </a:solidFill>
              </a:rPr>
              <a:t>Session info</a:t>
            </a:r>
            <a:endParaRPr lang="en-US" dirty="0">
              <a:solidFill>
                <a:schemeClr val="accent5"/>
              </a:solidFill>
            </a:endParaRPr>
          </a:p>
        </p:txBody>
      </p:sp>
      <p:cxnSp>
        <p:nvCxnSpPr>
          <p:cNvPr id="27" name="Straight Arrow Connector 26">
            <a:extLst>
              <a:ext uri="{FF2B5EF4-FFF2-40B4-BE49-F238E27FC236}">
                <a16:creationId xmlns:a16="http://schemas.microsoft.com/office/drawing/2014/main" id="{22D6F7B2-56E6-CC7B-9A8F-22089F4DEE41}"/>
              </a:ext>
            </a:extLst>
          </p:cNvPr>
          <p:cNvCxnSpPr/>
          <p:nvPr/>
        </p:nvCxnSpPr>
        <p:spPr>
          <a:xfrm flipH="1">
            <a:off x="1091925" y="1303348"/>
            <a:ext cx="211974" cy="1373011"/>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9" name="TextBox 28">
            <a:extLst>
              <a:ext uri="{FF2B5EF4-FFF2-40B4-BE49-F238E27FC236}">
                <a16:creationId xmlns:a16="http://schemas.microsoft.com/office/drawing/2014/main" id="{4F97D41A-55D8-F0C1-4962-DBF2122952FF}"/>
              </a:ext>
            </a:extLst>
          </p:cNvPr>
          <p:cNvSpPr txBox="1"/>
          <p:nvPr/>
        </p:nvSpPr>
        <p:spPr>
          <a:xfrm>
            <a:off x="2558706" y="1002030"/>
            <a:ext cx="353998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solidFill>
                  <a:schemeClr val="accent5"/>
                </a:solidFill>
                <a:cs typeface="Calibri"/>
              </a:rPr>
              <a:t>File/Save/Tools</a:t>
            </a:r>
          </a:p>
        </p:txBody>
      </p:sp>
      <p:cxnSp>
        <p:nvCxnSpPr>
          <p:cNvPr id="31" name="Straight Arrow Connector 30">
            <a:extLst>
              <a:ext uri="{FF2B5EF4-FFF2-40B4-BE49-F238E27FC236}">
                <a16:creationId xmlns:a16="http://schemas.microsoft.com/office/drawing/2014/main" id="{C4E1E3B7-38DF-4FF6-D671-E2755EFDD1D2}"/>
              </a:ext>
            </a:extLst>
          </p:cNvPr>
          <p:cNvCxnSpPr/>
          <p:nvPr/>
        </p:nvCxnSpPr>
        <p:spPr>
          <a:xfrm flipH="1">
            <a:off x="2490157" y="1288551"/>
            <a:ext cx="1099740" cy="433458"/>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7283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5D89-AC54-430E-B3EE-ABC66ADB3FAA}"/>
              </a:ext>
            </a:extLst>
          </p:cNvPr>
          <p:cNvSpPr>
            <a:spLocks noGrp="1"/>
          </p:cNvSpPr>
          <p:nvPr>
            <p:ph type="title"/>
          </p:nvPr>
        </p:nvSpPr>
        <p:spPr>
          <a:xfrm>
            <a:off x="251268" y="30608"/>
            <a:ext cx="8229600" cy="1143000"/>
          </a:xfrm>
        </p:spPr>
        <p:txBody>
          <a:bodyPr>
            <a:normAutofit/>
          </a:bodyPr>
          <a:lstStyle/>
          <a:p>
            <a:r>
              <a:rPr lang="en-US" sz="3600"/>
              <a:t>BlueBeam Session Orientation</a:t>
            </a:r>
          </a:p>
        </p:txBody>
      </p:sp>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p:txBody>
          <a:bodyPr/>
          <a:lstStyle/>
          <a:p>
            <a:fld id="{659ED83C-2D8A-42B0-BBF1-CDE43C1054AA}" type="slidenum">
              <a:rPr lang="en-US" smtClean="0"/>
              <a:pPr/>
              <a:t>12</a:t>
            </a:fld>
            <a:endParaRPr lang="en-US"/>
          </a:p>
        </p:txBody>
      </p:sp>
      <p:sp>
        <p:nvSpPr>
          <p:cNvPr id="6" name="TextBox 5">
            <a:extLst>
              <a:ext uri="{FF2B5EF4-FFF2-40B4-BE49-F238E27FC236}">
                <a16:creationId xmlns:a16="http://schemas.microsoft.com/office/drawing/2014/main" id="{5B7848F3-1BC6-4B82-8BA4-5B6AC3301515}"/>
              </a:ext>
            </a:extLst>
          </p:cNvPr>
          <p:cNvSpPr txBox="1"/>
          <p:nvPr/>
        </p:nvSpPr>
        <p:spPr>
          <a:xfrm>
            <a:off x="5124634" y="4285531"/>
            <a:ext cx="3539987" cy="10541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solidFill>
                  <a:schemeClr val="accent5"/>
                </a:solidFill>
              </a:rPr>
              <a:t>Documents submitted for review</a:t>
            </a:r>
          </a:p>
          <a:p>
            <a:endParaRPr lang="en-US" sz="1600" b="1">
              <a:solidFill>
                <a:schemeClr val="accent5"/>
              </a:solidFill>
              <a:ea typeface="Calibri"/>
              <a:cs typeface="Calibri"/>
            </a:endParaRPr>
          </a:p>
          <a:p>
            <a:r>
              <a:rPr lang="en-US" sz="1600" b="1">
                <a:solidFill>
                  <a:schemeClr val="accent5"/>
                </a:solidFill>
                <a:ea typeface="Calibri"/>
                <a:cs typeface="Calibri"/>
              </a:rPr>
              <a:t>(Clicking on the documents from this list will open the document in BB)</a:t>
            </a:r>
          </a:p>
        </p:txBody>
      </p:sp>
      <p:pic>
        <p:nvPicPr>
          <p:cNvPr id="7" name="Picture 7">
            <a:extLst>
              <a:ext uri="{FF2B5EF4-FFF2-40B4-BE49-F238E27FC236}">
                <a16:creationId xmlns:a16="http://schemas.microsoft.com/office/drawing/2014/main" id="{D9C731DA-F04B-624C-DE11-ED9DA98FE669}"/>
              </a:ext>
            </a:extLst>
          </p:cNvPr>
          <p:cNvPicPr>
            <a:picLocks noChangeAspect="1"/>
          </p:cNvPicPr>
          <p:nvPr/>
        </p:nvPicPr>
        <p:blipFill>
          <a:blip r:embed="rId2"/>
          <a:stretch>
            <a:fillRect/>
          </a:stretch>
        </p:blipFill>
        <p:spPr>
          <a:xfrm>
            <a:off x="350061" y="1854474"/>
            <a:ext cx="4161182" cy="4504064"/>
          </a:xfrm>
          <a:prstGeom prst="rect">
            <a:avLst/>
          </a:prstGeom>
        </p:spPr>
      </p:pic>
      <p:sp>
        <p:nvSpPr>
          <p:cNvPr id="8" name="TextBox 7">
            <a:extLst>
              <a:ext uri="{FF2B5EF4-FFF2-40B4-BE49-F238E27FC236}">
                <a16:creationId xmlns:a16="http://schemas.microsoft.com/office/drawing/2014/main" id="{9489540F-565E-656D-02DB-60BB03108B87}"/>
              </a:ext>
            </a:extLst>
          </p:cNvPr>
          <p:cNvSpPr txBox="1"/>
          <p:nvPr/>
        </p:nvSpPr>
        <p:spPr>
          <a:xfrm>
            <a:off x="4899467" y="3403586"/>
            <a:ext cx="353998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solidFill>
                  <a:schemeClr val="accent5"/>
                </a:solidFill>
              </a:rPr>
              <a:t>People who have joined the session</a:t>
            </a:r>
          </a:p>
        </p:txBody>
      </p:sp>
      <p:sp>
        <p:nvSpPr>
          <p:cNvPr id="9" name="TextBox 8">
            <a:extLst>
              <a:ext uri="{FF2B5EF4-FFF2-40B4-BE49-F238E27FC236}">
                <a16:creationId xmlns:a16="http://schemas.microsoft.com/office/drawing/2014/main" id="{06CE85F5-7CD1-043B-F3B3-67483EDB5D4F}"/>
              </a:ext>
            </a:extLst>
          </p:cNvPr>
          <p:cNvSpPr txBox="1"/>
          <p:nvPr/>
        </p:nvSpPr>
        <p:spPr>
          <a:xfrm>
            <a:off x="4940881" y="2252302"/>
            <a:ext cx="3539987"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solidFill>
                  <a:schemeClr val="accent5"/>
                </a:solidFill>
              </a:rPr>
              <a:t>Session name and ID#</a:t>
            </a:r>
          </a:p>
        </p:txBody>
      </p:sp>
      <p:sp>
        <p:nvSpPr>
          <p:cNvPr id="10" name="Oval 9">
            <a:extLst>
              <a:ext uri="{FF2B5EF4-FFF2-40B4-BE49-F238E27FC236}">
                <a16:creationId xmlns:a16="http://schemas.microsoft.com/office/drawing/2014/main" id="{34EAECDB-1F64-608F-C8E3-D2D410561635}"/>
              </a:ext>
            </a:extLst>
          </p:cNvPr>
          <p:cNvSpPr/>
          <p:nvPr/>
        </p:nvSpPr>
        <p:spPr>
          <a:xfrm>
            <a:off x="612896" y="2208171"/>
            <a:ext cx="2033489" cy="3189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0">
            <a:extLst>
              <a:ext uri="{FF2B5EF4-FFF2-40B4-BE49-F238E27FC236}">
                <a16:creationId xmlns:a16="http://schemas.microsoft.com/office/drawing/2014/main" id="{D2380347-065A-5AD6-BE26-383801F91F3C}"/>
              </a:ext>
            </a:extLst>
          </p:cNvPr>
          <p:cNvCxnSpPr/>
          <p:nvPr/>
        </p:nvCxnSpPr>
        <p:spPr>
          <a:xfrm flipH="1" flipV="1">
            <a:off x="2771284" y="2358243"/>
            <a:ext cx="2105876" cy="40018"/>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2" name="Oval 11">
            <a:extLst>
              <a:ext uri="{FF2B5EF4-FFF2-40B4-BE49-F238E27FC236}">
                <a16:creationId xmlns:a16="http://schemas.microsoft.com/office/drawing/2014/main" id="{8FE6B51D-2857-2B89-0A75-BAC9F635B35F}"/>
              </a:ext>
            </a:extLst>
          </p:cNvPr>
          <p:cNvSpPr/>
          <p:nvPr/>
        </p:nvSpPr>
        <p:spPr>
          <a:xfrm>
            <a:off x="575298" y="3208294"/>
            <a:ext cx="950647" cy="627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a:extLst>
              <a:ext uri="{FF2B5EF4-FFF2-40B4-BE49-F238E27FC236}">
                <a16:creationId xmlns:a16="http://schemas.microsoft.com/office/drawing/2014/main" id="{02DCB5AC-CF80-D839-712F-67F780617DAA}"/>
              </a:ext>
            </a:extLst>
          </p:cNvPr>
          <p:cNvCxnSpPr>
            <a:cxnSpLocks/>
          </p:cNvCxnSpPr>
          <p:nvPr/>
        </p:nvCxnSpPr>
        <p:spPr>
          <a:xfrm flipH="1" flipV="1">
            <a:off x="1707028" y="3503228"/>
            <a:ext cx="3196236" cy="40018"/>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4" name="Oval 13">
            <a:extLst>
              <a:ext uri="{FF2B5EF4-FFF2-40B4-BE49-F238E27FC236}">
                <a16:creationId xmlns:a16="http://schemas.microsoft.com/office/drawing/2014/main" id="{3C08B8B3-792C-9186-6491-7D7E17B1EE25}"/>
              </a:ext>
            </a:extLst>
          </p:cNvPr>
          <p:cNvSpPr/>
          <p:nvPr/>
        </p:nvSpPr>
        <p:spPr>
          <a:xfrm>
            <a:off x="409864" y="4133223"/>
            <a:ext cx="4063817" cy="943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Arrow Connector 14">
            <a:extLst>
              <a:ext uri="{FF2B5EF4-FFF2-40B4-BE49-F238E27FC236}">
                <a16:creationId xmlns:a16="http://schemas.microsoft.com/office/drawing/2014/main" id="{341187A9-C710-9356-4C02-CBA6EADFB3BB}"/>
              </a:ext>
            </a:extLst>
          </p:cNvPr>
          <p:cNvCxnSpPr>
            <a:cxnSpLocks/>
          </p:cNvCxnSpPr>
          <p:nvPr/>
        </p:nvCxnSpPr>
        <p:spPr>
          <a:xfrm flipH="1" flipV="1">
            <a:off x="4485783" y="4584084"/>
            <a:ext cx="568113" cy="9276"/>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801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p:txBody>
          <a:bodyPr/>
          <a:lstStyle/>
          <a:p>
            <a:fld id="{659ED83C-2D8A-42B0-BBF1-CDE43C1054AA}" type="slidenum">
              <a:rPr lang="en-US" smtClean="0"/>
              <a:pPr/>
              <a:t>13</a:t>
            </a:fld>
            <a:endParaRPr lang="en-US"/>
          </a:p>
        </p:txBody>
      </p:sp>
      <p:pic>
        <p:nvPicPr>
          <p:cNvPr id="5" name="Picture 15">
            <a:extLst>
              <a:ext uri="{FF2B5EF4-FFF2-40B4-BE49-F238E27FC236}">
                <a16:creationId xmlns:a16="http://schemas.microsoft.com/office/drawing/2014/main" id="{E91D40A6-D77D-6DC0-A290-D1C987036276}"/>
              </a:ext>
            </a:extLst>
          </p:cNvPr>
          <p:cNvPicPr>
            <a:picLocks noChangeAspect="1"/>
          </p:cNvPicPr>
          <p:nvPr/>
        </p:nvPicPr>
        <p:blipFill rotWithShape="1">
          <a:blip r:embed="rId2"/>
          <a:srcRect r="38245" b="73745"/>
          <a:stretch/>
        </p:blipFill>
        <p:spPr>
          <a:xfrm>
            <a:off x="6057668" y="1079713"/>
            <a:ext cx="2610547" cy="1645920"/>
          </a:xfrm>
          <a:prstGeom prst="rect">
            <a:avLst/>
          </a:prstGeom>
        </p:spPr>
      </p:pic>
      <p:sp>
        <p:nvSpPr>
          <p:cNvPr id="16" name="TextBox 15">
            <a:extLst>
              <a:ext uri="{FF2B5EF4-FFF2-40B4-BE49-F238E27FC236}">
                <a16:creationId xmlns:a16="http://schemas.microsoft.com/office/drawing/2014/main" id="{E385F5A1-099C-0EF3-5BDC-26B05A8F3494}"/>
              </a:ext>
            </a:extLst>
          </p:cNvPr>
          <p:cNvSpPr txBox="1"/>
          <p:nvPr/>
        </p:nvSpPr>
        <p:spPr>
          <a:xfrm>
            <a:off x="251268" y="1111436"/>
            <a:ext cx="5283163" cy="240835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t>Tool Chests are used for efficient mark-ups </a:t>
            </a:r>
          </a:p>
          <a:p>
            <a:pPr marL="285750" indent="-285750">
              <a:buFont typeface="Arial" panose="020B0604020202020204" pitchFamily="34" charset="0"/>
              <a:buChar char="•"/>
            </a:pPr>
            <a:r>
              <a:rPr lang="en-US" sz="2000"/>
              <a:t>Each workgroup has their own tool chest color for quick identification and clarity </a:t>
            </a:r>
          </a:p>
          <a:p>
            <a:pPr marL="285750" indent="-285750">
              <a:buFont typeface="Arial" panose="020B0604020202020204" pitchFamily="34" charset="0"/>
              <a:buChar char="•"/>
            </a:pPr>
            <a:r>
              <a:rPr lang="en-US" sz="2000">
                <a:ea typeface="Calibri"/>
                <a:cs typeface="Calibri"/>
              </a:rPr>
              <a:t>To add the Tool Chest:</a:t>
            </a:r>
          </a:p>
          <a:p>
            <a:pPr marL="800100" lvl="1" indent="-342900">
              <a:buFont typeface="+mj-lt"/>
              <a:buAutoNum type="alphaLcPeriod"/>
            </a:pPr>
            <a:r>
              <a:rPr lang="en-US">
                <a:ea typeface="Calibri"/>
                <a:cs typeface="Calibri"/>
              </a:rPr>
              <a:t>Click on </a:t>
            </a:r>
            <a:r>
              <a:rPr lang="en-US" b="1">
                <a:solidFill>
                  <a:schemeClr val="accent5"/>
                </a:solidFill>
                <a:ea typeface="Calibri"/>
                <a:cs typeface="Calibri"/>
              </a:rPr>
              <a:t>Tool Chest </a:t>
            </a:r>
            <a:r>
              <a:rPr lang="en-US">
                <a:ea typeface="Calibri"/>
                <a:cs typeface="Calibri"/>
              </a:rPr>
              <a:t>tab</a:t>
            </a:r>
          </a:p>
          <a:p>
            <a:pPr marL="800100" lvl="1" indent="-342900">
              <a:buFont typeface="+mj-lt"/>
              <a:buAutoNum type="alphaLcPeriod"/>
            </a:pPr>
            <a:r>
              <a:rPr lang="en-US">
                <a:ea typeface="Calibri"/>
                <a:cs typeface="Calibri"/>
              </a:rPr>
              <a:t>Click on the </a:t>
            </a:r>
            <a:r>
              <a:rPr lang="en-US" b="1">
                <a:solidFill>
                  <a:schemeClr val="accent5"/>
                </a:solidFill>
                <a:ea typeface="Calibri"/>
                <a:cs typeface="Calibri"/>
              </a:rPr>
              <a:t>Tool Chest </a:t>
            </a:r>
            <a:r>
              <a:rPr lang="en-US">
                <a:ea typeface="Calibri"/>
                <a:cs typeface="Calibri"/>
              </a:rPr>
              <a:t>carrot and select </a:t>
            </a:r>
            <a:r>
              <a:rPr lang="en-US" b="1">
                <a:solidFill>
                  <a:schemeClr val="accent5"/>
                </a:solidFill>
                <a:ea typeface="Calibri"/>
                <a:cs typeface="Calibri"/>
              </a:rPr>
              <a:t>Manage Tool Sets</a:t>
            </a:r>
          </a:p>
          <a:p>
            <a:pPr marL="800100" lvl="1" indent="-342900">
              <a:buFont typeface="+mj-lt"/>
              <a:buAutoNum type="alphaLcPeriod"/>
            </a:pPr>
            <a:r>
              <a:rPr lang="en-US">
                <a:ea typeface="Calibri"/>
                <a:cs typeface="Calibri"/>
              </a:rPr>
              <a:t>Click the </a:t>
            </a:r>
            <a:r>
              <a:rPr lang="en-US" b="1">
                <a:solidFill>
                  <a:schemeClr val="accent5"/>
                </a:solidFill>
                <a:ea typeface="Calibri"/>
                <a:cs typeface="Calibri"/>
              </a:rPr>
              <a:t>Import</a:t>
            </a:r>
            <a:r>
              <a:rPr lang="en-US">
                <a:ea typeface="Calibri"/>
                <a:cs typeface="Calibri"/>
              </a:rPr>
              <a:t> button</a:t>
            </a:r>
          </a:p>
        </p:txBody>
      </p:sp>
      <p:pic>
        <p:nvPicPr>
          <p:cNvPr id="17" name="Picture 17">
            <a:extLst>
              <a:ext uri="{FF2B5EF4-FFF2-40B4-BE49-F238E27FC236}">
                <a16:creationId xmlns:a16="http://schemas.microsoft.com/office/drawing/2014/main" id="{569BCA1C-2B61-C425-0649-A1B24976880A}"/>
              </a:ext>
            </a:extLst>
          </p:cNvPr>
          <p:cNvPicPr>
            <a:picLocks noChangeAspect="1"/>
          </p:cNvPicPr>
          <p:nvPr/>
        </p:nvPicPr>
        <p:blipFill>
          <a:blip r:embed="rId3"/>
          <a:stretch>
            <a:fillRect/>
          </a:stretch>
        </p:blipFill>
        <p:spPr>
          <a:xfrm>
            <a:off x="584314" y="3704274"/>
            <a:ext cx="4532937" cy="2834640"/>
          </a:xfrm>
          <a:prstGeom prst="rect">
            <a:avLst/>
          </a:prstGeom>
        </p:spPr>
      </p:pic>
      <p:pic>
        <p:nvPicPr>
          <p:cNvPr id="18" name="Picture 18">
            <a:extLst>
              <a:ext uri="{FF2B5EF4-FFF2-40B4-BE49-F238E27FC236}">
                <a16:creationId xmlns:a16="http://schemas.microsoft.com/office/drawing/2014/main" id="{FF5D9EFB-6A8D-8386-6F94-956B0438690C}"/>
              </a:ext>
            </a:extLst>
          </p:cNvPr>
          <p:cNvPicPr>
            <a:picLocks noChangeAspect="1"/>
          </p:cNvPicPr>
          <p:nvPr/>
        </p:nvPicPr>
        <p:blipFill rotWithShape="1">
          <a:blip r:embed="rId4"/>
          <a:srcRect r="31768" b="10749"/>
          <a:stretch/>
        </p:blipFill>
        <p:spPr>
          <a:xfrm>
            <a:off x="6146963" y="2972754"/>
            <a:ext cx="2431955" cy="3566160"/>
          </a:xfrm>
          <a:prstGeom prst="rect">
            <a:avLst/>
          </a:prstGeom>
        </p:spPr>
      </p:pic>
      <p:sp>
        <p:nvSpPr>
          <p:cNvPr id="10" name="Title 1">
            <a:extLst>
              <a:ext uri="{FF2B5EF4-FFF2-40B4-BE49-F238E27FC236}">
                <a16:creationId xmlns:a16="http://schemas.microsoft.com/office/drawing/2014/main" id="{76D6C591-DDD4-438E-B005-3020159CEE78}"/>
              </a:ext>
            </a:extLst>
          </p:cNvPr>
          <p:cNvSpPr txBox="1">
            <a:spLocks/>
          </p:cNvSpPr>
          <p:nvPr/>
        </p:nvSpPr>
        <p:spPr>
          <a:xfrm>
            <a:off x="251268" y="30608"/>
            <a:ext cx="8229600" cy="1143000"/>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2700" kern="1200">
                <a:solidFill>
                  <a:srgbClr val="1690D0"/>
                </a:solidFill>
                <a:latin typeface="+mj-lt"/>
                <a:ea typeface="+mj-ea"/>
                <a:cs typeface="+mj-cs"/>
              </a:defRPr>
            </a:lvl1pPr>
          </a:lstStyle>
          <a:p>
            <a:r>
              <a:rPr lang="en-US" sz="3600"/>
              <a:t>BlueBeam Session Orientation – Tool Chest</a:t>
            </a:r>
          </a:p>
        </p:txBody>
      </p:sp>
      <p:sp>
        <p:nvSpPr>
          <p:cNvPr id="11" name="Rectangle 10">
            <a:extLst>
              <a:ext uri="{FF2B5EF4-FFF2-40B4-BE49-F238E27FC236}">
                <a16:creationId xmlns:a16="http://schemas.microsoft.com/office/drawing/2014/main" id="{188D3783-470C-45D7-897F-5558EA03ED4D}"/>
              </a:ext>
            </a:extLst>
          </p:cNvPr>
          <p:cNvSpPr/>
          <p:nvPr/>
        </p:nvSpPr>
        <p:spPr>
          <a:xfrm>
            <a:off x="6130667" y="1541670"/>
            <a:ext cx="364135" cy="341622"/>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2" name="TextBox 11">
            <a:extLst>
              <a:ext uri="{FF2B5EF4-FFF2-40B4-BE49-F238E27FC236}">
                <a16:creationId xmlns:a16="http://schemas.microsoft.com/office/drawing/2014/main" id="{6D41486D-E3AB-449B-B08E-31C772305A3D}"/>
              </a:ext>
            </a:extLst>
          </p:cNvPr>
          <p:cNvSpPr txBox="1"/>
          <p:nvPr/>
        </p:nvSpPr>
        <p:spPr>
          <a:xfrm>
            <a:off x="5502393" y="1649191"/>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a</a:t>
            </a:r>
          </a:p>
        </p:txBody>
      </p:sp>
      <p:cxnSp>
        <p:nvCxnSpPr>
          <p:cNvPr id="13" name="Straight Arrow Connector 12">
            <a:extLst>
              <a:ext uri="{FF2B5EF4-FFF2-40B4-BE49-F238E27FC236}">
                <a16:creationId xmlns:a16="http://schemas.microsoft.com/office/drawing/2014/main" id="{9FA7B1E4-4114-4295-9D37-157771280B92}"/>
              </a:ext>
            </a:extLst>
          </p:cNvPr>
          <p:cNvCxnSpPr>
            <a:cxnSpLocks/>
            <a:stCxn id="12" idx="3"/>
            <a:endCxn id="11" idx="1"/>
          </p:cNvCxnSpPr>
          <p:nvPr/>
        </p:nvCxnSpPr>
        <p:spPr>
          <a:xfrm flipV="1">
            <a:off x="5796049" y="1712481"/>
            <a:ext cx="334618" cy="109835"/>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4" name="Rectangle 13">
            <a:extLst>
              <a:ext uri="{FF2B5EF4-FFF2-40B4-BE49-F238E27FC236}">
                <a16:creationId xmlns:a16="http://schemas.microsoft.com/office/drawing/2014/main" id="{0CB6E69B-B36D-4142-80BA-286C06DCC842}"/>
              </a:ext>
            </a:extLst>
          </p:cNvPr>
          <p:cNvSpPr/>
          <p:nvPr/>
        </p:nvSpPr>
        <p:spPr>
          <a:xfrm>
            <a:off x="6341661" y="3308406"/>
            <a:ext cx="897339" cy="25382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5" name="TextBox 14">
            <a:extLst>
              <a:ext uri="{FF2B5EF4-FFF2-40B4-BE49-F238E27FC236}">
                <a16:creationId xmlns:a16="http://schemas.microsoft.com/office/drawing/2014/main" id="{7EED78D0-3541-46B2-A397-13C989DA20D7}"/>
              </a:ext>
            </a:extLst>
          </p:cNvPr>
          <p:cNvSpPr txBox="1"/>
          <p:nvPr/>
        </p:nvSpPr>
        <p:spPr>
          <a:xfrm>
            <a:off x="5244847" y="3995371"/>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b</a:t>
            </a:r>
          </a:p>
        </p:txBody>
      </p:sp>
      <p:cxnSp>
        <p:nvCxnSpPr>
          <p:cNvPr id="19" name="Straight Arrow Connector 18">
            <a:extLst>
              <a:ext uri="{FF2B5EF4-FFF2-40B4-BE49-F238E27FC236}">
                <a16:creationId xmlns:a16="http://schemas.microsoft.com/office/drawing/2014/main" id="{F16DE7F8-F2E8-4E6F-B377-894AF33DBCC3}"/>
              </a:ext>
            </a:extLst>
          </p:cNvPr>
          <p:cNvCxnSpPr>
            <a:cxnSpLocks/>
            <a:stCxn id="15" idx="3"/>
            <a:endCxn id="14" idx="1"/>
          </p:cNvCxnSpPr>
          <p:nvPr/>
        </p:nvCxnSpPr>
        <p:spPr>
          <a:xfrm flipV="1">
            <a:off x="5538503" y="3435316"/>
            <a:ext cx="803158" cy="73318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0" name="Rectangle 19">
            <a:extLst>
              <a:ext uri="{FF2B5EF4-FFF2-40B4-BE49-F238E27FC236}">
                <a16:creationId xmlns:a16="http://schemas.microsoft.com/office/drawing/2014/main" id="{39671A2E-675B-4E5B-AE18-46305A3EFDBE}"/>
              </a:ext>
            </a:extLst>
          </p:cNvPr>
          <p:cNvSpPr/>
          <p:nvPr/>
        </p:nvSpPr>
        <p:spPr>
          <a:xfrm>
            <a:off x="906608" y="5884141"/>
            <a:ext cx="500505" cy="346249"/>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1" name="TextBox 20">
            <a:extLst>
              <a:ext uri="{FF2B5EF4-FFF2-40B4-BE49-F238E27FC236}">
                <a16:creationId xmlns:a16="http://schemas.microsoft.com/office/drawing/2014/main" id="{D2C1BB2B-F3E8-4E92-91A1-53444D127672}"/>
              </a:ext>
            </a:extLst>
          </p:cNvPr>
          <p:cNvSpPr txBox="1"/>
          <p:nvPr/>
        </p:nvSpPr>
        <p:spPr>
          <a:xfrm>
            <a:off x="310372" y="5715278"/>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c</a:t>
            </a:r>
          </a:p>
        </p:txBody>
      </p:sp>
      <p:cxnSp>
        <p:nvCxnSpPr>
          <p:cNvPr id="22" name="Straight Arrow Connector 21">
            <a:extLst>
              <a:ext uri="{FF2B5EF4-FFF2-40B4-BE49-F238E27FC236}">
                <a16:creationId xmlns:a16="http://schemas.microsoft.com/office/drawing/2014/main" id="{7437AFA0-14DF-45DA-85F1-93DF71D7EEE3}"/>
              </a:ext>
            </a:extLst>
          </p:cNvPr>
          <p:cNvCxnSpPr>
            <a:cxnSpLocks/>
            <a:stCxn id="21" idx="3"/>
            <a:endCxn id="20" idx="1"/>
          </p:cNvCxnSpPr>
          <p:nvPr/>
        </p:nvCxnSpPr>
        <p:spPr>
          <a:xfrm>
            <a:off x="604028" y="5888403"/>
            <a:ext cx="302580" cy="168863"/>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4" name="Rectangle 23">
            <a:extLst>
              <a:ext uri="{FF2B5EF4-FFF2-40B4-BE49-F238E27FC236}">
                <a16:creationId xmlns:a16="http://schemas.microsoft.com/office/drawing/2014/main" id="{6F0F6ADB-28ED-4630-9A66-CE4150F37E8F}"/>
              </a:ext>
            </a:extLst>
          </p:cNvPr>
          <p:cNvSpPr/>
          <p:nvPr/>
        </p:nvSpPr>
        <p:spPr>
          <a:xfrm>
            <a:off x="6494802" y="6229442"/>
            <a:ext cx="1582398" cy="12691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cxnSp>
        <p:nvCxnSpPr>
          <p:cNvPr id="26" name="Straight Arrow Connector 25">
            <a:extLst>
              <a:ext uri="{FF2B5EF4-FFF2-40B4-BE49-F238E27FC236}">
                <a16:creationId xmlns:a16="http://schemas.microsoft.com/office/drawing/2014/main" id="{2EC21E05-B38A-4BFE-A213-091C7ED1C8BB}"/>
              </a:ext>
            </a:extLst>
          </p:cNvPr>
          <p:cNvCxnSpPr>
            <a:cxnSpLocks/>
            <a:stCxn id="15" idx="3"/>
            <a:endCxn id="24" idx="1"/>
          </p:cNvCxnSpPr>
          <p:nvPr/>
        </p:nvCxnSpPr>
        <p:spPr>
          <a:xfrm>
            <a:off x="5538503" y="4168496"/>
            <a:ext cx="956299" cy="2124401"/>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865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p:txBody>
          <a:bodyPr/>
          <a:lstStyle/>
          <a:p>
            <a:fld id="{659ED83C-2D8A-42B0-BBF1-CDE43C1054AA}" type="slidenum">
              <a:rPr lang="en-US" sz="1100" smtClean="0"/>
              <a:pPr/>
              <a:t>14</a:t>
            </a:fld>
            <a:endParaRPr lang="en-US" sz="1100"/>
          </a:p>
        </p:txBody>
      </p:sp>
      <p:sp>
        <p:nvSpPr>
          <p:cNvPr id="8" name="TextBox 7">
            <a:extLst>
              <a:ext uri="{FF2B5EF4-FFF2-40B4-BE49-F238E27FC236}">
                <a16:creationId xmlns:a16="http://schemas.microsoft.com/office/drawing/2014/main" id="{09BBA62B-FDF4-7425-A09A-1D6BAE96F37A}"/>
              </a:ext>
            </a:extLst>
          </p:cNvPr>
          <p:cNvSpPr txBox="1"/>
          <p:nvPr/>
        </p:nvSpPr>
        <p:spPr>
          <a:xfrm>
            <a:off x="137532" y="1391761"/>
            <a:ext cx="3962400" cy="37933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400"/>
              <a:t>The </a:t>
            </a:r>
            <a:r>
              <a:rPr lang="en-US" sz="2400" b="1">
                <a:solidFill>
                  <a:schemeClr val="accent5"/>
                </a:solidFill>
              </a:rPr>
              <a:t>Review Status </a:t>
            </a:r>
            <a:r>
              <a:rPr lang="en-US" sz="2400"/>
              <a:t>stamp is used to document the result of the review in BlueBeam</a:t>
            </a:r>
          </a:p>
          <a:p>
            <a:pPr marL="285750" indent="-285750">
              <a:buFont typeface="Arial" panose="020B0604020202020204" pitchFamily="34" charset="0"/>
              <a:buChar char="•"/>
            </a:pPr>
            <a:endParaRPr lang="en-US" sz="2400">
              <a:ea typeface="Calibri"/>
              <a:cs typeface="Calibri"/>
            </a:endParaRPr>
          </a:p>
          <a:p>
            <a:pPr marL="285750" indent="-285750">
              <a:buFont typeface="Arial" panose="020B0604020202020204" pitchFamily="34" charset="0"/>
              <a:buChar char="•"/>
            </a:pPr>
            <a:r>
              <a:rPr lang="en-US" sz="2400">
                <a:ea typeface="Calibri"/>
                <a:cs typeface="Calibri"/>
              </a:rPr>
              <a:t>To import the </a:t>
            </a:r>
            <a:r>
              <a:rPr lang="en-US" sz="2400" b="1">
                <a:solidFill>
                  <a:schemeClr val="accent5"/>
                </a:solidFill>
              </a:rPr>
              <a:t>Review Status </a:t>
            </a:r>
            <a:r>
              <a:rPr lang="en-US" sz="2400"/>
              <a:t>stamp:</a:t>
            </a:r>
          </a:p>
          <a:p>
            <a:pPr marL="800100" lvl="1" indent="-342900">
              <a:buFont typeface="+mj-lt"/>
              <a:buAutoNum type="alphaLcPeriod"/>
            </a:pPr>
            <a:r>
              <a:rPr lang="en-US" sz="2000">
                <a:ea typeface="Calibri"/>
                <a:cs typeface="Calibri"/>
              </a:rPr>
              <a:t>Click on the </a:t>
            </a:r>
            <a:r>
              <a:rPr lang="en-US" sz="2000" b="1">
                <a:solidFill>
                  <a:schemeClr val="accent5"/>
                </a:solidFill>
                <a:ea typeface="Calibri"/>
                <a:cs typeface="Calibri"/>
              </a:rPr>
              <a:t>Tools</a:t>
            </a:r>
            <a:r>
              <a:rPr lang="en-US" sz="2000">
                <a:ea typeface="Calibri"/>
                <a:cs typeface="Calibri"/>
              </a:rPr>
              <a:t> tab on the top toolbar</a:t>
            </a:r>
          </a:p>
          <a:p>
            <a:pPr marL="800100" lvl="1" indent="-342900">
              <a:buFont typeface="+mj-lt"/>
              <a:buAutoNum type="alphaLcPeriod"/>
            </a:pPr>
            <a:r>
              <a:rPr lang="en-US" sz="2000">
                <a:ea typeface="Calibri"/>
                <a:cs typeface="Calibri"/>
              </a:rPr>
              <a:t>Click on the </a:t>
            </a:r>
            <a:r>
              <a:rPr lang="en-US" sz="2000" b="1">
                <a:solidFill>
                  <a:schemeClr val="accent5"/>
                </a:solidFill>
                <a:ea typeface="Calibri"/>
                <a:cs typeface="Calibri"/>
              </a:rPr>
              <a:t>Stamp</a:t>
            </a:r>
            <a:r>
              <a:rPr lang="en-US" sz="2000">
                <a:ea typeface="Calibri"/>
                <a:cs typeface="Calibri"/>
              </a:rPr>
              <a:t> carrot and select </a:t>
            </a:r>
            <a:r>
              <a:rPr lang="en-US" sz="2000" b="1">
                <a:solidFill>
                  <a:schemeClr val="accent5"/>
                </a:solidFill>
                <a:ea typeface="Calibri"/>
                <a:cs typeface="Calibri"/>
              </a:rPr>
              <a:t>Review Status</a:t>
            </a:r>
          </a:p>
          <a:p>
            <a:endParaRPr lang="en-US" sz="2000">
              <a:ea typeface="Calibri"/>
              <a:cs typeface="Calibri"/>
            </a:endParaRPr>
          </a:p>
        </p:txBody>
      </p:sp>
      <p:sp>
        <p:nvSpPr>
          <p:cNvPr id="12" name="Title 1">
            <a:extLst>
              <a:ext uri="{FF2B5EF4-FFF2-40B4-BE49-F238E27FC236}">
                <a16:creationId xmlns:a16="http://schemas.microsoft.com/office/drawing/2014/main" id="{0075E94C-D2B9-4A6E-9AA7-5255500A11A0}"/>
              </a:ext>
            </a:extLst>
          </p:cNvPr>
          <p:cNvSpPr txBox="1">
            <a:spLocks/>
          </p:cNvSpPr>
          <p:nvPr/>
        </p:nvSpPr>
        <p:spPr>
          <a:xfrm>
            <a:off x="251268" y="30608"/>
            <a:ext cx="8229600" cy="1143000"/>
          </a:xfrm>
          <a:prstGeom prst="rect">
            <a:avLst/>
          </a:prstGeom>
        </p:spPr>
        <p:txBody>
          <a:bodyPr vert="horz" lIns="91440" tIns="45720" rIns="91440" bIns="45720" rtlCol="0" anchor="ctr">
            <a:normAutofit lnSpcReduction="10000"/>
          </a:bodyPr>
          <a:lstStyle>
            <a:lvl1pPr algn="l" defTabSz="685800" rtl="0" eaLnBrk="1" latinLnBrk="0" hangingPunct="1">
              <a:spcBef>
                <a:spcPct val="0"/>
              </a:spcBef>
              <a:buNone/>
              <a:defRPr sz="2700" kern="1200">
                <a:solidFill>
                  <a:srgbClr val="1690D0"/>
                </a:solidFill>
                <a:latin typeface="+mj-lt"/>
                <a:ea typeface="+mj-ea"/>
                <a:cs typeface="+mj-cs"/>
              </a:defRPr>
            </a:lvl1pPr>
          </a:lstStyle>
          <a:p>
            <a:r>
              <a:rPr lang="en-US" sz="3600"/>
              <a:t>BlueBeam Session Orientation – Status Stamp</a:t>
            </a:r>
          </a:p>
        </p:txBody>
      </p:sp>
      <p:pic>
        <p:nvPicPr>
          <p:cNvPr id="6" name="Picture 5">
            <a:extLst>
              <a:ext uri="{FF2B5EF4-FFF2-40B4-BE49-F238E27FC236}">
                <a16:creationId xmlns:a16="http://schemas.microsoft.com/office/drawing/2014/main" id="{44326D67-D613-4701-A159-67FCE63BE789}"/>
              </a:ext>
            </a:extLst>
          </p:cNvPr>
          <p:cNvPicPr>
            <a:picLocks noChangeAspect="1"/>
          </p:cNvPicPr>
          <p:nvPr/>
        </p:nvPicPr>
        <p:blipFill>
          <a:blip r:embed="rId2"/>
          <a:stretch>
            <a:fillRect/>
          </a:stretch>
        </p:blipFill>
        <p:spPr>
          <a:xfrm>
            <a:off x="4973446" y="1600200"/>
            <a:ext cx="3943350" cy="4114800"/>
          </a:xfrm>
          <a:prstGeom prst="rect">
            <a:avLst/>
          </a:prstGeom>
        </p:spPr>
      </p:pic>
      <p:sp>
        <p:nvSpPr>
          <p:cNvPr id="14" name="TextBox 13">
            <a:extLst>
              <a:ext uri="{FF2B5EF4-FFF2-40B4-BE49-F238E27FC236}">
                <a16:creationId xmlns:a16="http://schemas.microsoft.com/office/drawing/2014/main" id="{751EA529-FE27-44FF-9225-66DDE4655A8E}"/>
              </a:ext>
            </a:extLst>
          </p:cNvPr>
          <p:cNvSpPr txBox="1"/>
          <p:nvPr/>
        </p:nvSpPr>
        <p:spPr>
          <a:xfrm>
            <a:off x="4207722" y="3119955"/>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b</a:t>
            </a:r>
          </a:p>
        </p:txBody>
      </p:sp>
      <p:cxnSp>
        <p:nvCxnSpPr>
          <p:cNvPr id="15" name="Straight Arrow Connector 14">
            <a:extLst>
              <a:ext uri="{FF2B5EF4-FFF2-40B4-BE49-F238E27FC236}">
                <a16:creationId xmlns:a16="http://schemas.microsoft.com/office/drawing/2014/main" id="{A07EF166-3AB0-4EDA-9607-740F4E370D18}"/>
              </a:ext>
            </a:extLst>
          </p:cNvPr>
          <p:cNvCxnSpPr>
            <a:cxnSpLocks/>
            <a:stCxn id="14" idx="3"/>
          </p:cNvCxnSpPr>
          <p:nvPr/>
        </p:nvCxnSpPr>
        <p:spPr>
          <a:xfrm flipV="1">
            <a:off x="4501378" y="2208821"/>
            <a:ext cx="520030" cy="1084259"/>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7" name="TextBox 16">
            <a:extLst>
              <a:ext uri="{FF2B5EF4-FFF2-40B4-BE49-F238E27FC236}">
                <a16:creationId xmlns:a16="http://schemas.microsoft.com/office/drawing/2014/main" id="{4C3703C5-7E18-451D-B87B-843D07787F01}"/>
              </a:ext>
            </a:extLst>
          </p:cNvPr>
          <p:cNvSpPr txBox="1"/>
          <p:nvPr/>
        </p:nvSpPr>
        <p:spPr>
          <a:xfrm>
            <a:off x="4425172" y="1433658"/>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a</a:t>
            </a:r>
          </a:p>
        </p:txBody>
      </p:sp>
      <p:cxnSp>
        <p:nvCxnSpPr>
          <p:cNvPr id="18" name="Straight Arrow Connector 17">
            <a:extLst>
              <a:ext uri="{FF2B5EF4-FFF2-40B4-BE49-F238E27FC236}">
                <a16:creationId xmlns:a16="http://schemas.microsoft.com/office/drawing/2014/main" id="{4E344A0A-F465-490B-97F7-81B9F5B75147}"/>
              </a:ext>
            </a:extLst>
          </p:cNvPr>
          <p:cNvCxnSpPr>
            <a:cxnSpLocks/>
            <a:stCxn id="17" idx="3"/>
          </p:cNvCxnSpPr>
          <p:nvPr/>
        </p:nvCxnSpPr>
        <p:spPr>
          <a:xfrm>
            <a:off x="4718828" y="1606783"/>
            <a:ext cx="302580" cy="168863"/>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3ECA2060-227D-41EE-8BF4-3FE487CA2617}"/>
              </a:ext>
            </a:extLst>
          </p:cNvPr>
          <p:cNvCxnSpPr>
            <a:cxnSpLocks/>
            <a:stCxn id="14" idx="3"/>
          </p:cNvCxnSpPr>
          <p:nvPr/>
        </p:nvCxnSpPr>
        <p:spPr>
          <a:xfrm>
            <a:off x="4501378" y="3293080"/>
            <a:ext cx="2203112" cy="2133583"/>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649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5E394DDC-203D-410A-9E8B-E951BDD78811}"/>
              </a:ext>
            </a:extLst>
          </p:cNvPr>
          <p:cNvPicPr>
            <a:picLocks noChangeAspect="1"/>
          </p:cNvPicPr>
          <p:nvPr/>
        </p:nvPicPr>
        <p:blipFill rotWithShape="1">
          <a:blip r:embed="rId2"/>
          <a:srcRect t="26888" b="3143"/>
          <a:stretch/>
        </p:blipFill>
        <p:spPr>
          <a:xfrm>
            <a:off x="5723773" y="4343400"/>
            <a:ext cx="2909499" cy="2377440"/>
          </a:xfrm>
          <a:prstGeom prst="rect">
            <a:avLst/>
          </a:prstGeom>
        </p:spPr>
      </p:pic>
      <p:sp>
        <p:nvSpPr>
          <p:cNvPr id="2" name="Title 1">
            <a:extLst>
              <a:ext uri="{FF2B5EF4-FFF2-40B4-BE49-F238E27FC236}">
                <a16:creationId xmlns:a16="http://schemas.microsoft.com/office/drawing/2014/main" id="{800B5D89-AC54-430E-B3EE-ABC66ADB3FAA}"/>
              </a:ext>
            </a:extLst>
          </p:cNvPr>
          <p:cNvSpPr>
            <a:spLocks noGrp="1"/>
          </p:cNvSpPr>
          <p:nvPr>
            <p:ph type="title"/>
          </p:nvPr>
        </p:nvSpPr>
        <p:spPr/>
        <p:txBody>
          <a:bodyPr>
            <a:normAutofit/>
          </a:bodyPr>
          <a:lstStyle/>
          <a:p>
            <a:r>
              <a:rPr lang="en-US" sz="3600"/>
              <a:t>BlueBeam Process</a:t>
            </a:r>
          </a:p>
        </p:txBody>
      </p:sp>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p:txBody>
          <a:bodyPr/>
          <a:lstStyle/>
          <a:p>
            <a:fld id="{659ED83C-2D8A-42B0-BBF1-CDE43C1054AA}" type="slidenum">
              <a:rPr lang="en-US" smtClean="0"/>
              <a:pPr/>
              <a:t>15</a:t>
            </a:fld>
            <a:endParaRPr lang="en-US"/>
          </a:p>
        </p:txBody>
      </p:sp>
      <p:pic>
        <p:nvPicPr>
          <p:cNvPr id="7" name="Picture 7">
            <a:extLst>
              <a:ext uri="{FF2B5EF4-FFF2-40B4-BE49-F238E27FC236}">
                <a16:creationId xmlns:a16="http://schemas.microsoft.com/office/drawing/2014/main" id="{DEBF1454-F99D-961F-6BE1-721DA69CD5F8}"/>
              </a:ext>
            </a:extLst>
          </p:cNvPr>
          <p:cNvPicPr>
            <a:picLocks noGrp="1" noChangeAspect="1"/>
          </p:cNvPicPr>
          <p:nvPr>
            <p:ph idx="1"/>
          </p:nvPr>
        </p:nvPicPr>
        <p:blipFill rotWithShape="1">
          <a:blip r:embed="rId3"/>
          <a:srcRect t="8461" r="27201" b="11748"/>
          <a:stretch/>
        </p:blipFill>
        <p:spPr>
          <a:xfrm>
            <a:off x="5684304" y="707374"/>
            <a:ext cx="3215383" cy="1371600"/>
          </a:xfrm>
        </p:spPr>
      </p:pic>
      <p:sp>
        <p:nvSpPr>
          <p:cNvPr id="8" name="TextBox 7">
            <a:extLst>
              <a:ext uri="{FF2B5EF4-FFF2-40B4-BE49-F238E27FC236}">
                <a16:creationId xmlns:a16="http://schemas.microsoft.com/office/drawing/2014/main" id="{09BBA62B-FDF4-7425-A09A-1D6BAE96F37A}"/>
              </a:ext>
            </a:extLst>
          </p:cNvPr>
          <p:cNvSpPr txBox="1"/>
          <p:nvPr/>
        </p:nvSpPr>
        <p:spPr>
          <a:xfrm>
            <a:off x="401844" y="1153627"/>
            <a:ext cx="4740965" cy="52398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57200" indent="-457200">
              <a:buFont typeface="+mj-lt"/>
              <a:buAutoNum type="arabicPeriod"/>
            </a:pPr>
            <a:r>
              <a:rPr lang="en-US" sz="2400"/>
              <a:t>When you begin your review, change </a:t>
            </a:r>
            <a:r>
              <a:rPr lang="en-US" sz="2400" b="1">
                <a:solidFill>
                  <a:schemeClr val="accent5"/>
                </a:solidFill>
              </a:rPr>
              <a:t>My Status </a:t>
            </a:r>
            <a:r>
              <a:rPr lang="en-US" sz="2400"/>
              <a:t>to </a:t>
            </a:r>
            <a:r>
              <a:rPr lang="en-US" sz="2400" b="1">
                <a:solidFill>
                  <a:schemeClr val="accent5"/>
                </a:solidFill>
              </a:rPr>
              <a:t>Reviewing</a:t>
            </a:r>
          </a:p>
          <a:p>
            <a:pPr marL="457200" indent="-457200">
              <a:buFont typeface="+mj-lt"/>
              <a:buAutoNum type="arabicPeriod"/>
            </a:pPr>
            <a:r>
              <a:rPr lang="en-US" sz="2400">
                <a:solidFill>
                  <a:schemeClr val="tx2">
                    <a:lumMod val="95000"/>
                    <a:lumOff val="5000"/>
                  </a:schemeClr>
                </a:solidFill>
              </a:rPr>
              <a:t>Use your team’s </a:t>
            </a:r>
            <a:r>
              <a:rPr lang="en-US" sz="2400" b="1">
                <a:solidFill>
                  <a:schemeClr val="accent5"/>
                </a:solidFill>
              </a:rPr>
              <a:t>Tool Chest </a:t>
            </a:r>
            <a:r>
              <a:rPr lang="en-US" sz="2400">
                <a:solidFill>
                  <a:schemeClr val="tx2">
                    <a:lumMod val="95000"/>
                    <a:lumOff val="5000"/>
                  </a:schemeClr>
                </a:solidFill>
              </a:rPr>
              <a:t>to mark-up and comment on each document (if applicable)</a:t>
            </a:r>
          </a:p>
          <a:p>
            <a:pPr marL="457200" indent="-457200">
              <a:buFont typeface="+mj-lt"/>
              <a:buAutoNum type="arabicPeriod"/>
            </a:pPr>
            <a:r>
              <a:rPr lang="en-US" sz="2400">
                <a:solidFill>
                  <a:schemeClr val="tx2">
                    <a:lumMod val="95000"/>
                    <a:lumOff val="5000"/>
                  </a:schemeClr>
                </a:solidFill>
              </a:rPr>
              <a:t>When finished:</a:t>
            </a:r>
          </a:p>
          <a:p>
            <a:pPr marL="914400" lvl="1" indent="-457200">
              <a:buFont typeface="+mj-lt"/>
              <a:buAutoNum type="alphaLcPeriod"/>
            </a:pPr>
            <a:r>
              <a:rPr lang="en-US" sz="2400">
                <a:solidFill>
                  <a:schemeClr val="tx2">
                    <a:lumMod val="95000"/>
                    <a:lumOff val="5000"/>
                  </a:schemeClr>
                </a:solidFill>
              </a:rPr>
              <a:t>C</a:t>
            </a:r>
            <a:r>
              <a:rPr lang="en-US" sz="2400"/>
              <a:t>hange </a:t>
            </a:r>
            <a:r>
              <a:rPr lang="en-US" sz="2400" b="1">
                <a:solidFill>
                  <a:schemeClr val="accent5"/>
                </a:solidFill>
              </a:rPr>
              <a:t>My Status </a:t>
            </a:r>
            <a:r>
              <a:rPr lang="en-US" sz="2400"/>
              <a:t>to </a:t>
            </a:r>
            <a:r>
              <a:rPr lang="en-US" sz="2400" b="1">
                <a:solidFill>
                  <a:schemeClr val="accent5"/>
                </a:solidFill>
              </a:rPr>
              <a:t>Finished</a:t>
            </a:r>
          </a:p>
          <a:p>
            <a:pPr marL="914400" lvl="1" indent="-457200">
              <a:buFont typeface="+mj-lt"/>
              <a:buAutoNum type="alphaLcPeriod"/>
            </a:pPr>
            <a:r>
              <a:rPr lang="en-US" sz="2400">
                <a:solidFill>
                  <a:schemeClr val="tx2">
                    <a:lumMod val="95000"/>
                    <a:lumOff val="5000"/>
                  </a:schemeClr>
                </a:solidFill>
              </a:rPr>
              <a:t>Add the </a:t>
            </a:r>
            <a:r>
              <a:rPr lang="en-US" sz="2400" b="1">
                <a:solidFill>
                  <a:schemeClr val="accent5"/>
                </a:solidFill>
              </a:rPr>
              <a:t>Review Stamp</a:t>
            </a:r>
            <a:r>
              <a:rPr lang="en-US" sz="2400">
                <a:solidFill>
                  <a:schemeClr val="tx2"/>
                </a:solidFill>
              </a:rPr>
              <a:t>,</a:t>
            </a:r>
            <a:r>
              <a:rPr lang="en-US" sz="2400">
                <a:solidFill>
                  <a:schemeClr val="tx2">
                    <a:lumMod val="95000"/>
                    <a:lumOff val="5000"/>
                  </a:schemeClr>
                </a:solidFill>
              </a:rPr>
              <a:t> select the applicable result</a:t>
            </a:r>
          </a:p>
          <a:p>
            <a:pPr marL="1371600" lvl="2" indent="-457200">
              <a:buFont typeface="Arial" panose="020B0604020202020204" pitchFamily="34" charset="0"/>
              <a:buChar char="•"/>
            </a:pPr>
            <a:r>
              <a:rPr lang="en-US" sz="2400">
                <a:solidFill>
                  <a:schemeClr val="tx2">
                    <a:lumMod val="95000"/>
                    <a:lumOff val="5000"/>
                  </a:schemeClr>
                </a:solidFill>
              </a:rPr>
              <a:t>This will be the same result you use in Accela</a:t>
            </a:r>
          </a:p>
          <a:p>
            <a:pPr marL="914400" lvl="1" indent="-457200">
              <a:buFont typeface="+mj-lt"/>
              <a:buAutoNum type="alphaLcPeriod"/>
            </a:pPr>
            <a:r>
              <a:rPr lang="en-US" sz="2400">
                <a:solidFill>
                  <a:schemeClr val="tx2">
                    <a:lumMod val="95000"/>
                    <a:lumOff val="5000"/>
                  </a:schemeClr>
                </a:solidFill>
              </a:rPr>
              <a:t>Click the </a:t>
            </a:r>
            <a:r>
              <a:rPr lang="en-US" sz="2400" b="1">
                <a:solidFill>
                  <a:schemeClr val="accent5"/>
                </a:solidFill>
              </a:rPr>
              <a:t>OK</a:t>
            </a:r>
            <a:r>
              <a:rPr lang="en-US" sz="2400">
                <a:solidFill>
                  <a:schemeClr val="tx2">
                    <a:lumMod val="95000"/>
                    <a:lumOff val="5000"/>
                  </a:schemeClr>
                </a:solidFill>
              </a:rPr>
              <a:t> button</a:t>
            </a:r>
          </a:p>
          <a:p>
            <a:pPr marL="457200" indent="-457200">
              <a:buFont typeface="+mj-lt"/>
              <a:buAutoNum type="arabicPeriod"/>
            </a:pPr>
            <a:endParaRPr lang="en-US" sz="2400">
              <a:solidFill>
                <a:schemeClr val="tx2">
                  <a:lumMod val="95000"/>
                  <a:lumOff val="5000"/>
                </a:schemeClr>
              </a:solidFill>
            </a:endParaRPr>
          </a:p>
        </p:txBody>
      </p:sp>
      <p:pic>
        <p:nvPicPr>
          <p:cNvPr id="9" name="Picture 9">
            <a:extLst>
              <a:ext uri="{FF2B5EF4-FFF2-40B4-BE49-F238E27FC236}">
                <a16:creationId xmlns:a16="http://schemas.microsoft.com/office/drawing/2014/main" id="{4613D571-66F3-58C5-53D0-8A5F43EC7703}"/>
              </a:ext>
            </a:extLst>
          </p:cNvPr>
          <p:cNvPicPr>
            <a:picLocks noChangeAspect="1"/>
          </p:cNvPicPr>
          <p:nvPr/>
        </p:nvPicPr>
        <p:blipFill rotWithShape="1">
          <a:blip r:embed="rId4"/>
          <a:srcRect t="10481" r="43804" b="14920"/>
          <a:stretch/>
        </p:blipFill>
        <p:spPr>
          <a:xfrm>
            <a:off x="5684304" y="2552445"/>
            <a:ext cx="2901696" cy="1554480"/>
          </a:xfrm>
          <a:prstGeom prst="rect">
            <a:avLst/>
          </a:prstGeom>
        </p:spPr>
      </p:pic>
      <p:sp>
        <p:nvSpPr>
          <p:cNvPr id="12" name="Rectangle 11">
            <a:extLst>
              <a:ext uri="{FF2B5EF4-FFF2-40B4-BE49-F238E27FC236}">
                <a16:creationId xmlns:a16="http://schemas.microsoft.com/office/drawing/2014/main" id="{D64490E4-1C25-4280-8DBE-DA5B019781B1}"/>
              </a:ext>
            </a:extLst>
          </p:cNvPr>
          <p:cNvSpPr/>
          <p:nvPr/>
        </p:nvSpPr>
        <p:spPr>
          <a:xfrm>
            <a:off x="5723773" y="4385468"/>
            <a:ext cx="2862227" cy="1253332"/>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3" name="TextBox 12">
            <a:extLst>
              <a:ext uri="{FF2B5EF4-FFF2-40B4-BE49-F238E27FC236}">
                <a16:creationId xmlns:a16="http://schemas.microsoft.com/office/drawing/2014/main" id="{626FADC7-CC86-4240-98CF-3876DA239EC9}"/>
              </a:ext>
            </a:extLst>
          </p:cNvPr>
          <p:cNvSpPr txBox="1"/>
          <p:nvPr/>
        </p:nvSpPr>
        <p:spPr>
          <a:xfrm>
            <a:off x="4876800" y="4495800"/>
            <a:ext cx="397565"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3b</a:t>
            </a:r>
          </a:p>
        </p:txBody>
      </p:sp>
      <p:cxnSp>
        <p:nvCxnSpPr>
          <p:cNvPr id="14" name="Straight Arrow Connector 13">
            <a:extLst>
              <a:ext uri="{FF2B5EF4-FFF2-40B4-BE49-F238E27FC236}">
                <a16:creationId xmlns:a16="http://schemas.microsoft.com/office/drawing/2014/main" id="{2E7711A4-B32D-4F23-8F93-4FB054521F18}"/>
              </a:ext>
            </a:extLst>
          </p:cNvPr>
          <p:cNvCxnSpPr>
            <a:cxnSpLocks/>
            <a:stCxn id="13" idx="3"/>
            <a:endCxn id="12" idx="1"/>
          </p:cNvCxnSpPr>
          <p:nvPr/>
        </p:nvCxnSpPr>
        <p:spPr>
          <a:xfrm>
            <a:off x="5274365" y="4668925"/>
            <a:ext cx="449408" cy="343209"/>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5" name="Rectangle 14">
            <a:extLst>
              <a:ext uri="{FF2B5EF4-FFF2-40B4-BE49-F238E27FC236}">
                <a16:creationId xmlns:a16="http://schemas.microsoft.com/office/drawing/2014/main" id="{EDF1D655-E021-4246-AF40-AFBD2354F21C}"/>
              </a:ext>
            </a:extLst>
          </p:cNvPr>
          <p:cNvSpPr/>
          <p:nvPr/>
        </p:nvSpPr>
        <p:spPr>
          <a:xfrm>
            <a:off x="5723773" y="703113"/>
            <a:ext cx="1707383" cy="274354"/>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6" name="TextBox 15">
            <a:extLst>
              <a:ext uri="{FF2B5EF4-FFF2-40B4-BE49-F238E27FC236}">
                <a16:creationId xmlns:a16="http://schemas.microsoft.com/office/drawing/2014/main" id="{6EF0DFC0-CF56-46C9-AE96-492A8625FFE5}"/>
              </a:ext>
            </a:extLst>
          </p:cNvPr>
          <p:cNvSpPr txBox="1"/>
          <p:nvPr/>
        </p:nvSpPr>
        <p:spPr>
          <a:xfrm>
            <a:off x="5127537" y="534249"/>
            <a:ext cx="29365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1</a:t>
            </a:r>
          </a:p>
        </p:txBody>
      </p:sp>
      <p:cxnSp>
        <p:nvCxnSpPr>
          <p:cNvPr id="17" name="Straight Arrow Connector 16">
            <a:extLst>
              <a:ext uri="{FF2B5EF4-FFF2-40B4-BE49-F238E27FC236}">
                <a16:creationId xmlns:a16="http://schemas.microsoft.com/office/drawing/2014/main" id="{DFF5BED2-DE22-4230-A229-EBA0315EA280}"/>
              </a:ext>
            </a:extLst>
          </p:cNvPr>
          <p:cNvCxnSpPr>
            <a:cxnSpLocks/>
            <a:stCxn id="16" idx="3"/>
            <a:endCxn id="15" idx="1"/>
          </p:cNvCxnSpPr>
          <p:nvPr/>
        </p:nvCxnSpPr>
        <p:spPr>
          <a:xfrm>
            <a:off x="5421193" y="707374"/>
            <a:ext cx="302580" cy="132916"/>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8" name="Rectangle 17">
            <a:extLst>
              <a:ext uri="{FF2B5EF4-FFF2-40B4-BE49-F238E27FC236}">
                <a16:creationId xmlns:a16="http://schemas.microsoft.com/office/drawing/2014/main" id="{3C3FF88F-CAE5-4036-A637-1B75EEFCD562}"/>
              </a:ext>
            </a:extLst>
          </p:cNvPr>
          <p:cNvSpPr/>
          <p:nvPr/>
        </p:nvSpPr>
        <p:spPr>
          <a:xfrm>
            <a:off x="5943600" y="2522139"/>
            <a:ext cx="1676400" cy="274354"/>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9" name="TextBox 18">
            <a:extLst>
              <a:ext uri="{FF2B5EF4-FFF2-40B4-BE49-F238E27FC236}">
                <a16:creationId xmlns:a16="http://schemas.microsoft.com/office/drawing/2014/main" id="{1127750E-F8BB-483D-B7D5-F2CDC5A7AAE8}"/>
              </a:ext>
            </a:extLst>
          </p:cNvPr>
          <p:cNvSpPr txBox="1"/>
          <p:nvPr/>
        </p:nvSpPr>
        <p:spPr>
          <a:xfrm>
            <a:off x="4977600" y="2353275"/>
            <a:ext cx="47147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3a</a:t>
            </a:r>
          </a:p>
        </p:txBody>
      </p:sp>
      <p:cxnSp>
        <p:nvCxnSpPr>
          <p:cNvPr id="20" name="Straight Arrow Connector 19">
            <a:extLst>
              <a:ext uri="{FF2B5EF4-FFF2-40B4-BE49-F238E27FC236}">
                <a16:creationId xmlns:a16="http://schemas.microsoft.com/office/drawing/2014/main" id="{0E86FFA5-EE03-48C7-9142-B0D8ECFB2F2F}"/>
              </a:ext>
            </a:extLst>
          </p:cNvPr>
          <p:cNvCxnSpPr>
            <a:cxnSpLocks/>
            <a:stCxn id="19" idx="3"/>
            <a:endCxn id="18" idx="1"/>
          </p:cNvCxnSpPr>
          <p:nvPr/>
        </p:nvCxnSpPr>
        <p:spPr>
          <a:xfrm>
            <a:off x="5449071" y="2526400"/>
            <a:ext cx="494529" cy="132916"/>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8" name="Rectangle 27">
            <a:extLst>
              <a:ext uri="{FF2B5EF4-FFF2-40B4-BE49-F238E27FC236}">
                <a16:creationId xmlns:a16="http://schemas.microsoft.com/office/drawing/2014/main" id="{9A7D5BE5-B09D-4F60-9578-3CB7154889CB}"/>
              </a:ext>
            </a:extLst>
          </p:cNvPr>
          <p:cNvSpPr/>
          <p:nvPr/>
        </p:nvSpPr>
        <p:spPr>
          <a:xfrm>
            <a:off x="7924800" y="6488045"/>
            <a:ext cx="740498" cy="274354"/>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9" name="TextBox 28">
            <a:extLst>
              <a:ext uri="{FF2B5EF4-FFF2-40B4-BE49-F238E27FC236}">
                <a16:creationId xmlns:a16="http://schemas.microsoft.com/office/drawing/2014/main" id="{73767825-DEE5-45FE-B5AA-6CF40316C6B3}"/>
              </a:ext>
            </a:extLst>
          </p:cNvPr>
          <p:cNvSpPr txBox="1"/>
          <p:nvPr/>
        </p:nvSpPr>
        <p:spPr>
          <a:xfrm>
            <a:off x="6958800" y="6319181"/>
            <a:ext cx="47147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solidFill>
                  <a:schemeClr val="accent5"/>
                </a:solidFill>
              </a:rPr>
              <a:t>3c</a:t>
            </a:r>
          </a:p>
        </p:txBody>
      </p:sp>
      <p:cxnSp>
        <p:nvCxnSpPr>
          <p:cNvPr id="30" name="Straight Arrow Connector 29">
            <a:extLst>
              <a:ext uri="{FF2B5EF4-FFF2-40B4-BE49-F238E27FC236}">
                <a16:creationId xmlns:a16="http://schemas.microsoft.com/office/drawing/2014/main" id="{52FE00F7-9F68-497B-BD95-6C2DC5B5657E}"/>
              </a:ext>
            </a:extLst>
          </p:cNvPr>
          <p:cNvCxnSpPr>
            <a:cxnSpLocks/>
            <a:stCxn id="29" idx="3"/>
            <a:endCxn id="28" idx="1"/>
          </p:cNvCxnSpPr>
          <p:nvPr/>
        </p:nvCxnSpPr>
        <p:spPr>
          <a:xfrm>
            <a:off x="7430271" y="6492306"/>
            <a:ext cx="494529" cy="132916"/>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935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53E2-11A7-4146-9D02-9547630C1FBB}"/>
              </a:ext>
            </a:extLst>
          </p:cNvPr>
          <p:cNvSpPr>
            <a:spLocks noGrp="1"/>
          </p:cNvSpPr>
          <p:nvPr>
            <p:ph type="title"/>
          </p:nvPr>
        </p:nvSpPr>
        <p:spPr>
          <a:xfrm>
            <a:off x="533400" y="-871"/>
            <a:ext cx="8229600" cy="915271"/>
          </a:xfrm>
        </p:spPr>
        <p:txBody>
          <a:bodyPr>
            <a:normAutofit/>
          </a:bodyPr>
          <a:lstStyle/>
          <a:p>
            <a:r>
              <a:rPr lang="en-US" sz="3600"/>
              <a:t>Review Status Options</a:t>
            </a:r>
          </a:p>
        </p:txBody>
      </p:sp>
      <p:sp>
        <p:nvSpPr>
          <p:cNvPr id="3" name="Content Placeholder 2">
            <a:extLst>
              <a:ext uri="{FF2B5EF4-FFF2-40B4-BE49-F238E27FC236}">
                <a16:creationId xmlns:a16="http://schemas.microsoft.com/office/drawing/2014/main" id="{E0BE93E0-BCF6-467C-9DC8-E77866674966}"/>
              </a:ext>
            </a:extLst>
          </p:cNvPr>
          <p:cNvSpPr>
            <a:spLocks noGrp="1"/>
          </p:cNvSpPr>
          <p:nvPr>
            <p:ph idx="1"/>
          </p:nvPr>
        </p:nvSpPr>
        <p:spPr>
          <a:xfrm>
            <a:off x="437340" y="976314"/>
            <a:ext cx="8238309" cy="5562600"/>
          </a:xfrm>
        </p:spPr>
        <p:txBody>
          <a:bodyPr>
            <a:normAutofit fontScale="92500" lnSpcReduction="10000"/>
          </a:bodyPr>
          <a:lstStyle/>
          <a:p>
            <a:r>
              <a:rPr lang="en-US" b="1"/>
              <a:t>Corrections or Info Added to Plan and No Action Needed</a:t>
            </a:r>
            <a:r>
              <a:rPr lang="en-US"/>
              <a:t> to indicate that corrections or information were added to the plan and no action is needed.</a:t>
            </a:r>
          </a:p>
          <a:p>
            <a:r>
              <a:rPr lang="en-US" b="1"/>
              <a:t>Corrections Required and Additional Review Required</a:t>
            </a:r>
            <a:r>
              <a:rPr lang="en-US"/>
              <a:t> to indicate the application does not satisfy the requirements of the Review and an additional review is required after the corrections are submitted.</a:t>
            </a:r>
          </a:p>
          <a:p>
            <a:pPr lvl="1"/>
            <a:r>
              <a:rPr lang="en-US"/>
              <a:t>Note: Setting a Review task to any of the </a:t>
            </a:r>
            <a:r>
              <a:rPr lang="en-US" b="1"/>
              <a:t>Corrections Required </a:t>
            </a:r>
            <a:r>
              <a:rPr lang="en-US"/>
              <a:t>statuses does not trigger an email to the Applicant.</a:t>
            </a:r>
          </a:p>
          <a:p>
            <a:r>
              <a:rPr lang="en-US" b="1"/>
              <a:t>Corrections Required and No Additional Review Required</a:t>
            </a:r>
            <a:r>
              <a:rPr lang="en-US"/>
              <a:t> to indicate the application does not satisfy the requirements of the Review but no additional review is required after the corrections are submitted.</a:t>
            </a:r>
          </a:p>
          <a:p>
            <a:r>
              <a:rPr lang="en-US" b="1"/>
              <a:t>No Action Required</a:t>
            </a:r>
            <a:r>
              <a:rPr lang="en-US"/>
              <a:t> to indicate the application satisfies requirements of the Review.</a:t>
            </a:r>
          </a:p>
          <a:p>
            <a:r>
              <a:rPr lang="en-US" b="1"/>
              <a:t>Review Expired</a:t>
            </a:r>
            <a:r>
              <a:rPr lang="en-US"/>
              <a:t> to indicate reviewer never made comments but the review is considered complete  </a:t>
            </a:r>
          </a:p>
          <a:p>
            <a:pPr lvl="1"/>
            <a:r>
              <a:rPr lang="en-US"/>
              <a:t>Do not use this status for the Primary Review task</a:t>
            </a:r>
          </a:p>
          <a:p>
            <a:endParaRPr lang="en-US"/>
          </a:p>
        </p:txBody>
      </p:sp>
      <p:sp>
        <p:nvSpPr>
          <p:cNvPr id="4" name="Slide Number Placeholder 3">
            <a:extLst>
              <a:ext uri="{FF2B5EF4-FFF2-40B4-BE49-F238E27FC236}">
                <a16:creationId xmlns:a16="http://schemas.microsoft.com/office/drawing/2014/main" id="{AAAE8767-17E7-4BA1-B314-6ED764D1BC20}"/>
              </a:ext>
            </a:extLst>
          </p:cNvPr>
          <p:cNvSpPr>
            <a:spLocks noGrp="1"/>
          </p:cNvSpPr>
          <p:nvPr>
            <p:ph type="sldNum" sz="quarter" idx="4"/>
          </p:nvPr>
        </p:nvSpPr>
        <p:spPr/>
        <p:txBody>
          <a:bodyPr/>
          <a:lstStyle/>
          <a:p>
            <a:fld id="{659ED83C-2D8A-42B0-BBF1-CDE43C1054AA}" type="slidenum">
              <a:rPr lang="en-US" smtClean="0"/>
              <a:pPr/>
              <a:t>16</a:t>
            </a:fld>
            <a:endParaRPr lang="en-US"/>
          </a:p>
        </p:txBody>
      </p:sp>
    </p:spTree>
    <p:extLst>
      <p:ext uri="{BB962C8B-B14F-4D97-AF65-F5344CB8AC3E}">
        <p14:creationId xmlns:p14="http://schemas.microsoft.com/office/powerpoint/2010/main" val="158590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459769" y="914399"/>
            <a:ext cx="8229600" cy="5807075"/>
          </a:xfrm>
        </p:spPr>
        <p:txBody>
          <a:bodyPr>
            <a:normAutofit/>
          </a:bodyPr>
          <a:lstStyle/>
          <a:p>
            <a:pPr marL="514350" indent="-514350" fontAlgn="base">
              <a:buAutoNum type="arabicPeriod"/>
            </a:pPr>
            <a:r>
              <a:rPr lang="en-US">
                <a:solidFill>
                  <a:schemeClr val="accent6">
                    <a:lumMod val="40000"/>
                    <a:lumOff val="60000"/>
                  </a:schemeClr>
                </a:solidFill>
              </a:rPr>
              <a:t>Your Role as a Secondary Reviewer </a:t>
            </a:r>
          </a:p>
          <a:p>
            <a:pPr marL="514350" indent="-514350" fontAlgn="base">
              <a:buAutoNum type="arabicPeriod"/>
            </a:pPr>
            <a:r>
              <a:rPr lang="en-US" b="1"/>
              <a:t>Two Parts to Completing Secondary Review</a:t>
            </a:r>
          </a:p>
          <a:p>
            <a:pPr marL="914400" lvl="1" indent="-514350" fontAlgn="base">
              <a:buFont typeface="+mj-lt"/>
              <a:buAutoNum type="alphaLcPeriod"/>
            </a:pPr>
            <a:r>
              <a:rPr lang="en-US">
                <a:solidFill>
                  <a:schemeClr val="accent6">
                    <a:lumMod val="40000"/>
                    <a:lumOff val="60000"/>
                  </a:schemeClr>
                </a:solidFill>
              </a:rPr>
              <a:t>Bluebeam for document review</a:t>
            </a:r>
          </a:p>
          <a:p>
            <a:pPr marL="914400" lvl="1" indent="-514350" fontAlgn="base">
              <a:buFont typeface="+mj-lt"/>
              <a:buAutoNum type="alphaLcPeriod"/>
            </a:pPr>
            <a:r>
              <a:rPr lang="en-US" b="1"/>
              <a:t>Accela for task status and time entry</a:t>
            </a:r>
          </a:p>
          <a:p>
            <a:pPr marL="514350" indent="-514350" fontAlgn="base">
              <a:buFont typeface="+mj-lt"/>
              <a:buAutoNum type="arabicPeriod"/>
            </a:pPr>
            <a:r>
              <a:rPr lang="en-US">
                <a:solidFill>
                  <a:schemeClr val="accent6">
                    <a:lumMod val="40000"/>
                    <a:lumOff val="60000"/>
                  </a:schemeClr>
                </a:solidFill>
              </a:rPr>
              <a:t>Job Aids for Your Reference</a:t>
            </a:r>
          </a:p>
        </p:txBody>
      </p:sp>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p:txBody>
          <a:bodyPr/>
          <a:lstStyle/>
          <a:p>
            <a:fld id="{659ED83C-2D8A-42B0-BBF1-CDE43C1054AA}" type="slidenum">
              <a:rPr lang="en-US" smtClean="0"/>
              <a:pPr/>
              <a:t>17</a:t>
            </a:fld>
            <a:endParaRPr lang="en-US"/>
          </a:p>
        </p:txBody>
      </p:sp>
    </p:spTree>
    <p:extLst>
      <p:ext uri="{BB962C8B-B14F-4D97-AF65-F5344CB8AC3E}">
        <p14:creationId xmlns:p14="http://schemas.microsoft.com/office/powerpoint/2010/main" val="297501322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E39-A6EE-4801-8A25-9E470C7DA1D7}"/>
              </a:ext>
            </a:extLst>
          </p:cNvPr>
          <p:cNvSpPr>
            <a:spLocks noGrp="1"/>
          </p:cNvSpPr>
          <p:nvPr>
            <p:ph type="title"/>
          </p:nvPr>
        </p:nvSpPr>
        <p:spPr/>
        <p:txBody>
          <a:bodyPr/>
          <a:lstStyle/>
          <a:p>
            <a:r>
              <a:rPr lang="en-US"/>
              <a:t>Secondary Review Part 2: Accela </a:t>
            </a:r>
          </a:p>
        </p:txBody>
      </p:sp>
      <p:sp>
        <p:nvSpPr>
          <p:cNvPr id="3" name="Content Placeholder 2">
            <a:extLst>
              <a:ext uri="{FF2B5EF4-FFF2-40B4-BE49-F238E27FC236}">
                <a16:creationId xmlns:a16="http://schemas.microsoft.com/office/drawing/2014/main" id="{47CD527A-1C19-49F7-8291-76540633A9C6}"/>
              </a:ext>
            </a:extLst>
          </p:cNvPr>
          <p:cNvSpPr>
            <a:spLocks noGrp="1"/>
          </p:cNvSpPr>
          <p:nvPr>
            <p:ph idx="1"/>
          </p:nvPr>
        </p:nvSpPr>
        <p:spPr/>
        <p:txBody>
          <a:bodyPr vert="horz" lIns="91440" tIns="45720" rIns="91440" bIns="45720" rtlCol="0" anchor="t">
            <a:normAutofit/>
          </a:bodyPr>
          <a:lstStyle/>
          <a:p>
            <a:pPr marL="0" indent="0">
              <a:buNone/>
            </a:pPr>
            <a:r>
              <a:rPr lang="en-US">
                <a:latin typeface="Calibri"/>
                <a:cs typeface="Calibri"/>
              </a:rPr>
              <a:t>After document review in Bluebeam, update task status and add review time in Accela</a:t>
            </a:r>
          </a:p>
          <a:p>
            <a:r>
              <a:rPr lang="en-US">
                <a:latin typeface="Calibri"/>
                <a:cs typeface="Calibri"/>
              </a:rPr>
              <a:t>How to find your (group’s) assigned task</a:t>
            </a:r>
          </a:p>
          <a:p>
            <a:r>
              <a:rPr lang="en-US">
                <a:latin typeface="Calibri"/>
                <a:cs typeface="Calibri"/>
              </a:rPr>
              <a:t>How to reassign a task</a:t>
            </a:r>
          </a:p>
          <a:p>
            <a:r>
              <a:rPr lang="en-US">
                <a:latin typeface="Calibri"/>
                <a:cs typeface="Calibri"/>
              </a:rPr>
              <a:t>How to complete your task</a:t>
            </a:r>
          </a:p>
          <a:p>
            <a:r>
              <a:rPr lang="en-US">
                <a:latin typeface="Calibri"/>
                <a:cs typeface="Calibri"/>
              </a:rPr>
              <a:t>How to enter review time</a:t>
            </a:r>
          </a:p>
          <a:p>
            <a:endParaRPr lang="en-US"/>
          </a:p>
        </p:txBody>
      </p:sp>
      <p:sp>
        <p:nvSpPr>
          <p:cNvPr id="4" name="Slide Number Placeholder 3">
            <a:extLst>
              <a:ext uri="{FF2B5EF4-FFF2-40B4-BE49-F238E27FC236}">
                <a16:creationId xmlns:a16="http://schemas.microsoft.com/office/drawing/2014/main" id="{98514456-B1C5-4C82-9A2D-F334D885E084}"/>
              </a:ext>
            </a:extLst>
          </p:cNvPr>
          <p:cNvSpPr>
            <a:spLocks noGrp="1"/>
          </p:cNvSpPr>
          <p:nvPr>
            <p:ph type="sldNum" sz="quarter" idx="4"/>
          </p:nvPr>
        </p:nvSpPr>
        <p:spPr/>
        <p:txBody>
          <a:bodyPr/>
          <a:lstStyle/>
          <a:p>
            <a:fld id="{659ED83C-2D8A-42B0-BBF1-CDE43C1054AA}" type="slidenum">
              <a:rPr lang="en-US" smtClean="0"/>
              <a:pPr/>
              <a:t>18</a:t>
            </a:fld>
            <a:endParaRPr lang="en-US"/>
          </a:p>
        </p:txBody>
      </p:sp>
    </p:spTree>
    <p:extLst>
      <p:ext uri="{BB962C8B-B14F-4D97-AF65-F5344CB8AC3E}">
        <p14:creationId xmlns:p14="http://schemas.microsoft.com/office/powerpoint/2010/main" val="108159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E39-A6EE-4801-8A25-9E470C7DA1D7}"/>
              </a:ext>
            </a:extLst>
          </p:cNvPr>
          <p:cNvSpPr>
            <a:spLocks noGrp="1"/>
          </p:cNvSpPr>
          <p:nvPr>
            <p:ph type="title"/>
          </p:nvPr>
        </p:nvSpPr>
        <p:spPr/>
        <p:txBody>
          <a:bodyPr/>
          <a:lstStyle/>
          <a:p>
            <a:r>
              <a:rPr lang="en-US"/>
              <a:t>Secondary Review Part 2: Accela </a:t>
            </a:r>
          </a:p>
        </p:txBody>
      </p:sp>
      <p:sp>
        <p:nvSpPr>
          <p:cNvPr id="3" name="Content Placeholder 2">
            <a:extLst>
              <a:ext uri="{FF2B5EF4-FFF2-40B4-BE49-F238E27FC236}">
                <a16:creationId xmlns:a16="http://schemas.microsoft.com/office/drawing/2014/main" id="{47CD527A-1C19-49F7-8291-76540633A9C6}"/>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6">
                    <a:lumMod val="40000"/>
                    <a:lumOff val="60000"/>
                  </a:schemeClr>
                </a:solidFill>
                <a:latin typeface="Calibri"/>
                <a:cs typeface="Calibri"/>
              </a:rPr>
              <a:t>After document review in Bluebeam, update task status and billable hours in Accela</a:t>
            </a:r>
          </a:p>
          <a:p>
            <a:r>
              <a:rPr lang="en-US" sz="3600" b="1">
                <a:latin typeface="Calibri"/>
                <a:cs typeface="Calibri"/>
              </a:rPr>
              <a:t>How to find your (group’s) assigned task</a:t>
            </a:r>
          </a:p>
          <a:p>
            <a:r>
              <a:rPr lang="en-US">
                <a:solidFill>
                  <a:schemeClr val="accent6">
                    <a:lumMod val="40000"/>
                    <a:lumOff val="60000"/>
                  </a:schemeClr>
                </a:solidFill>
                <a:latin typeface="Calibri"/>
                <a:cs typeface="Calibri"/>
              </a:rPr>
              <a:t>How to reassign a task</a:t>
            </a:r>
          </a:p>
          <a:p>
            <a:r>
              <a:rPr lang="en-US">
                <a:solidFill>
                  <a:schemeClr val="accent6">
                    <a:lumMod val="40000"/>
                    <a:lumOff val="60000"/>
                  </a:schemeClr>
                </a:solidFill>
                <a:latin typeface="Calibri"/>
                <a:cs typeface="Calibri"/>
              </a:rPr>
              <a:t>How to complete your task</a:t>
            </a:r>
          </a:p>
          <a:p>
            <a:r>
              <a:rPr lang="en-US">
                <a:solidFill>
                  <a:schemeClr val="accent6">
                    <a:lumMod val="40000"/>
                    <a:lumOff val="60000"/>
                  </a:schemeClr>
                </a:solidFill>
                <a:latin typeface="Calibri"/>
                <a:cs typeface="Calibri"/>
              </a:rPr>
              <a:t>Time Accounting</a:t>
            </a:r>
          </a:p>
          <a:p>
            <a:endParaRPr lang="en-US"/>
          </a:p>
        </p:txBody>
      </p:sp>
      <p:sp>
        <p:nvSpPr>
          <p:cNvPr id="4" name="Slide Number Placeholder 3">
            <a:extLst>
              <a:ext uri="{FF2B5EF4-FFF2-40B4-BE49-F238E27FC236}">
                <a16:creationId xmlns:a16="http://schemas.microsoft.com/office/drawing/2014/main" id="{98514456-B1C5-4C82-9A2D-F334D885E084}"/>
              </a:ext>
            </a:extLst>
          </p:cNvPr>
          <p:cNvSpPr>
            <a:spLocks noGrp="1"/>
          </p:cNvSpPr>
          <p:nvPr>
            <p:ph type="sldNum" sz="quarter" idx="4"/>
          </p:nvPr>
        </p:nvSpPr>
        <p:spPr/>
        <p:txBody>
          <a:bodyPr/>
          <a:lstStyle/>
          <a:p>
            <a:fld id="{659ED83C-2D8A-42B0-BBF1-CDE43C1054AA}" type="slidenum">
              <a:rPr lang="en-US" smtClean="0"/>
              <a:pPr/>
              <a:t>19</a:t>
            </a:fld>
            <a:endParaRPr lang="en-US"/>
          </a:p>
        </p:txBody>
      </p:sp>
    </p:spTree>
    <p:extLst>
      <p:ext uri="{BB962C8B-B14F-4D97-AF65-F5344CB8AC3E}">
        <p14:creationId xmlns:p14="http://schemas.microsoft.com/office/powerpoint/2010/main" val="372399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459769" y="914399"/>
            <a:ext cx="8229600" cy="5807075"/>
          </a:xfrm>
        </p:spPr>
        <p:txBody>
          <a:bodyPr>
            <a:normAutofit/>
          </a:bodyPr>
          <a:lstStyle/>
          <a:p>
            <a:pPr marL="514350" indent="-514350" fontAlgn="base">
              <a:buAutoNum type="arabicPeriod"/>
            </a:pPr>
            <a:r>
              <a:rPr lang="en-US"/>
              <a:t>Street Use Permit Process and Roles</a:t>
            </a:r>
          </a:p>
          <a:p>
            <a:pPr marL="514350" indent="-514350" fontAlgn="base">
              <a:buAutoNum type="arabicPeriod"/>
            </a:pPr>
            <a:r>
              <a:rPr lang="en-US"/>
              <a:t>Two Parts to Completing Secondary Review</a:t>
            </a:r>
          </a:p>
          <a:p>
            <a:pPr marL="914400" lvl="1" indent="-514350" fontAlgn="base">
              <a:buFont typeface="+mj-lt"/>
              <a:buAutoNum type="alphaLcPeriod"/>
            </a:pPr>
            <a:r>
              <a:rPr lang="en-US"/>
              <a:t>Bluebeam for document review</a:t>
            </a:r>
          </a:p>
          <a:p>
            <a:pPr marL="914400" lvl="1" indent="-514350" fontAlgn="base">
              <a:buFont typeface="+mj-lt"/>
              <a:buAutoNum type="alphaLcPeriod"/>
            </a:pPr>
            <a:r>
              <a:rPr lang="en-US"/>
              <a:t>Accela for time entry and task status</a:t>
            </a:r>
          </a:p>
          <a:p>
            <a:pPr marL="514350" indent="-514350" fontAlgn="base">
              <a:buFont typeface="+mj-lt"/>
              <a:buAutoNum type="arabicPeriod"/>
            </a:pPr>
            <a:r>
              <a:rPr lang="en-US"/>
              <a:t>Job Aids for Your Reference</a:t>
            </a:r>
          </a:p>
        </p:txBody>
      </p:sp>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p:txBody>
          <a:bodyPr/>
          <a:lstStyle/>
          <a:p>
            <a:fld id="{659ED83C-2D8A-42B0-BBF1-CDE43C1054AA}" type="slidenum">
              <a:rPr lang="en-US" smtClean="0"/>
              <a:pPr/>
              <a:t>2</a:t>
            </a:fld>
            <a:endParaRPr lang="en-US"/>
          </a:p>
        </p:txBody>
      </p:sp>
    </p:spTree>
    <p:extLst>
      <p:ext uri="{BB962C8B-B14F-4D97-AF65-F5344CB8AC3E}">
        <p14:creationId xmlns:p14="http://schemas.microsoft.com/office/powerpoint/2010/main" val="336981734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52BA56A-E082-F623-DE7A-1960EC1F007A}"/>
              </a:ext>
            </a:extLst>
          </p:cNvPr>
          <p:cNvPicPr>
            <a:picLocks noChangeAspect="1"/>
          </p:cNvPicPr>
          <p:nvPr/>
        </p:nvPicPr>
        <p:blipFill>
          <a:blip r:embed="rId3"/>
          <a:stretch>
            <a:fillRect/>
          </a:stretch>
        </p:blipFill>
        <p:spPr>
          <a:xfrm>
            <a:off x="384428" y="1650247"/>
            <a:ext cx="8185303" cy="252920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C42D1A3E-C885-4934-948B-2E222B775E5C}"/>
              </a:ext>
            </a:extLst>
          </p:cNvPr>
          <p:cNvSpPr>
            <a:spLocks noGrp="1"/>
          </p:cNvSpPr>
          <p:nvPr>
            <p:ph type="sldNum" sz="quarter" idx="4"/>
          </p:nvPr>
        </p:nvSpPr>
        <p:spPr/>
        <p:txBody>
          <a:bodyPr/>
          <a:lstStyle/>
          <a:p>
            <a:fld id="{659ED83C-2D8A-42B0-BBF1-CDE43C1054AA}" type="slidenum">
              <a:rPr lang="en-US" smtClean="0"/>
              <a:t>20</a:t>
            </a:fld>
            <a:endParaRPr lang="en-US"/>
          </a:p>
        </p:txBody>
      </p:sp>
      <p:sp>
        <p:nvSpPr>
          <p:cNvPr id="5" name="Title 1">
            <a:extLst>
              <a:ext uri="{FF2B5EF4-FFF2-40B4-BE49-F238E27FC236}">
                <a16:creationId xmlns:a16="http://schemas.microsoft.com/office/drawing/2014/main" id="{8C0CB207-9117-47C9-AEBC-C5A03A954219}"/>
              </a:ext>
            </a:extLst>
          </p:cNvPr>
          <p:cNvSpPr>
            <a:spLocks noGrp="1"/>
          </p:cNvSpPr>
          <p:nvPr>
            <p:ph type="title"/>
          </p:nvPr>
        </p:nvSpPr>
        <p:spPr>
          <a:xfrm>
            <a:off x="190500" y="49005"/>
            <a:ext cx="8763000" cy="1288130"/>
          </a:xfrm>
        </p:spPr>
        <p:txBody>
          <a:bodyPr>
            <a:normAutofit/>
          </a:bodyPr>
          <a:lstStyle/>
          <a:p>
            <a:r>
              <a:rPr lang="en-US"/>
              <a:t>Finding Your (Group’s) Assigned Tasks – My Tasks Page</a:t>
            </a:r>
          </a:p>
        </p:txBody>
      </p:sp>
      <p:sp>
        <p:nvSpPr>
          <p:cNvPr id="18" name="AutoShape 3">
            <a:extLst>
              <a:ext uri="{FF2B5EF4-FFF2-40B4-BE49-F238E27FC236}">
                <a16:creationId xmlns:a16="http://schemas.microsoft.com/office/drawing/2014/main" id="{9AB70216-37A4-4DD1-A4CF-9402A72BC1A5}"/>
              </a:ext>
            </a:extLst>
          </p:cNvPr>
          <p:cNvSpPr>
            <a:spLocks noChangeArrowheads="1"/>
          </p:cNvSpPr>
          <p:nvPr/>
        </p:nvSpPr>
        <p:spPr bwMode="auto">
          <a:xfrm>
            <a:off x="5704980" y="2531741"/>
            <a:ext cx="535510" cy="1505143"/>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D8738AC1-A7FA-4CF9-A5F4-CC4F0C8F27E0}"/>
              </a:ext>
            </a:extLst>
          </p:cNvPr>
          <p:cNvSpPr txBox="1"/>
          <p:nvPr/>
        </p:nvSpPr>
        <p:spPr>
          <a:xfrm>
            <a:off x="276362" y="4678740"/>
            <a:ext cx="8591276" cy="1877437"/>
          </a:xfrm>
          <a:prstGeom prst="rect">
            <a:avLst/>
          </a:prstGeom>
          <a:noFill/>
        </p:spPr>
        <p:txBody>
          <a:bodyPr wrap="square" lIns="91440" tIns="45720" rIns="91440" bIns="45720" rtlCol="0" anchor="t">
            <a:spAutoFit/>
          </a:bodyPr>
          <a:lstStyle/>
          <a:p>
            <a:pPr marL="342900" indent="-342900">
              <a:buAutoNum type="arabicPeriod"/>
            </a:pPr>
            <a:r>
              <a:rPr lang="en-US" sz="2000"/>
              <a:t>Click on the My Tasks Page. The default filter (My Assigned Tasks) displays a list of tasks assigned to you </a:t>
            </a:r>
          </a:p>
          <a:p>
            <a:pPr marL="342900" indent="-342900">
              <a:buAutoNum type="arabicPeriod"/>
            </a:pPr>
            <a:r>
              <a:rPr lang="en-US" sz="2000"/>
              <a:t>Check the due date for your tasks (sort by clicking on the column header)</a:t>
            </a:r>
            <a:endParaRPr lang="en-US" sz="2000">
              <a:cs typeface="Calibri"/>
            </a:endParaRPr>
          </a:p>
          <a:p>
            <a:pPr marL="342900" indent="-342900">
              <a:buAutoNum type="arabicPeriod"/>
            </a:pPr>
            <a:endParaRPr lang="en-US" sz="1600">
              <a:cs typeface="Calibri"/>
            </a:endParaRPr>
          </a:p>
          <a:p>
            <a:r>
              <a:rPr lang="en-US" sz="2000"/>
              <a:t>Don’t see the record you are looking for?</a:t>
            </a:r>
            <a:endParaRPr lang="en-US" sz="2000">
              <a:cs typeface="Calibri"/>
            </a:endParaRPr>
          </a:p>
          <a:p>
            <a:r>
              <a:rPr lang="en-US" sz="2000"/>
              <a:t>3. Click My Task Searching to search for tasks</a:t>
            </a:r>
            <a:endParaRPr lang="en-US" sz="2000">
              <a:cs typeface="Calibri"/>
            </a:endParaRPr>
          </a:p>
        </p:txBody>
      </p:sp>
      <p:sp>
        <p:nvSpPr>
          <p:cNvPr id="11" name="AutoShape 3">
            <a:extLst>
              <a:ext uri="{FF2B5EF4-FFF2-40B4-BE49-F238E27FC236}">
                <a16:creationId xmlns:a16="http://schemas.microsoft.com/office/drawing/2014/main" id="{A842907B-EDDD-479A-A3E2-3D4469B083FD}"/>
              </a:ext>
            </a:extLst>
          </p:cNvPr>
          <p:cNvSpPr>
            <a:spLocks noChangeArrowheads="1"/>
          </p:cNvSpPr>
          <p:nvPr/>
        </p:nvSpPr>
        <p:spPr bwMode="auto">
          <a:xfrm>
            <a:off x="4763949" y="2133434"/>
            <a:ext cx="1907637" cy="307319"/>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E8FF45FC-196D-4187-8944-3554DC8B5CC4}"/>
              </a:ext>
            </a:extLst>
          </p:cNvPr>
          <p:cNvSpPr>
            <a:spLocks noChangeArrowheads="1"/>
          </p:cNvSpPr>
          <p:nvPr/>
        </p:nvSpPr>
        <p:spPr bwMode="auto">
          <a:xfrm>
            <a:off x="874323" y="1762092"/>
            <a:ext cx="1066800" cy="292242"/>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95C36223-4E12-75B6-E10A-11BB653CBBE5}"/>
              </a:ext>
            </a:extLst>
          </p:cNvPr>
          <p:cNvSpPr>
            <a:spLocks noChangeArrowheads="1"/>
          </p:cNvSpPr>
          <p:nvPr/>
        </p:nvSpPr>
        <p:spPr bwMode="auto">
          <a:xfrm>
            <a:off x="383900" y="2671745"/>
            <a:ext cx="528918" cy="474172"/>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15290716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26EE80-CE75-4AB0-BD3B-EBAA44BFFEFF}"/>
              </a:ext>
            </a:extLst>
          </p:cNvPr>
          <p:cNvPicPr>
            <a:picLocks noChangeAspect="1"/>
          </p:cNvPicPr>
          <p:nvPr/>
        </p:nvPicPr>
        <p:blipFill>
          <a:blip r:embed="rId3"/>
          <a:stretch>
            <a:fillRect/>
          </a:stretch>
        </p:blipFill>
        <p:spPr>
          <a:xfrm>
            <a:off x="82924" y="1385448"/>
            <a:ext cx="8953500" cy="295275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7A586A45-C18A-46AC-A3C8-DD26CC04F5DB}"/>
              </a:ext>
            </a:extLst>
          </p:cNvPr>
          <p:cNvSpPr>
            <a:spLocks noGrp="1"/>
          </p:cNvSpPr>
          <p:nvPr>
            <p:ph type="title"/>
          </p:nvPr>
        </p:nvSpPr>
        <p:spPr>
          <a:xfrm>
            <a:off x="228600" y="12192"/>
            <a:ext cx="8763000" cy="1143000"/>
          </a:xfrm>
        </p:spPr>
        <p:txBody>
          <a:bodyPr>
            <a:normAutofit fontScale="90000"/>
          </a:bodyPr>
          <a:lstStyle/>
          <a:p>
            <a:r>
              <a:rPr lang="en-US"/>
              <a:t>Finding Your (Group’s) Assigned Tasks – My Tasks Searching – Department</a:t>
            </a:r>
          </a:p>
        </p:txBody>
      </p:sp>
      <p:sp>
        <p:nvSpPr>
          <p:cNvPr id="4" name="Slide Number Placeholder 3">
            <a:extLst>
              <a:ext uri="{FF2B5EF4-FFF2-40B4-BE49-F238E27FC236}">
                <a16:creationId xmlns:a16="http://schemas.microsoft.com/office/drawing/2014/main" id="{73950B94-95FD-406F-871B-31FC20CBFFA0}"/>
              </a:ext>
            </a:extLst>
          </p:cNvPr>
          <p:cNvSpPr>
            <a:spLocks noGrp="1"/>
          </p:cNvSpPr>
          <p:nvPr>
            <p:ph type="sldNum" sz="quarter" idx="4"/>
          </p:nvPr>
        </p:nvSpPr>
        <p:spPr/>
        <p:txBody>
          <a:bodyPr/>
          <a:lstStyle/>
          <a:p>
            <a:fld id="{659ED83C-2D8A-42B0-BBF1-CDE43C1054AA}" type="slidenum">
              <a:rPr lang="en-US" smtClean="0"/>
              <a:pPr/>
              <a:t>21</a:t>
            </a:fld>
            <a:endParaRPr lang="en-US"/>
          </a:p>
        </p:txBody>
      </p:sp>
      <p:sp>
        <p:nvSpPr>
          <p:cNvPr id="8" name="AutoShape 3">
            <a:extLst>
              <a:ext uri="{FF2B5EF4-FFF2-40B4-BE49-F238E27FC236}">
                <a16:creationId xmlns:a16="http://schemas.microsoft.com/office/drawing/2014/main" id="{CC1631CF-4BB8-4D83-A126-CBCEA98E820A}"/>
              </a:ext>
            </a:extLst>
          </p:cNvPr>
          <p:cNvSpPr>
            <a:spLocks noChangeArrowheads="1"/>
          </p:cNvSpPr>
          <p:nvPr/>
        </p:nvSpPr>
        <p:spPr bwMode="auto">
          <a:xfrm>
            <a:off x="6751847" y="2476537"/>
            <a:ext cx="2011153" cy="401732"/>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3">
            <a:extLst>
              <a:ext uri="{FF2B5EF4-FFF2-40B4-BE49-F238E27FC236}">
                <a16:creationId xmlns:a16="http://schemas.microsoft.com/office/drawing/2014/main" id="{4F657C25-D2E5-4089-89ED-05E5273FB088}"/>
              </a:ext>
            </a:extLst>
          </p:cNvPr>
          <p:cNvSpPr>
            <a:spLocks noChangeArrowheads="1"/>
          </p:cNvSpPr>
          <p:nvPr/>
        </p:nvSpPr>
        <p:spPr bwMode="auto">
          <a:xfrm>
            <a:off x="247650" y="2476536"/>
            <a:ext cx="1009650" cy="424718"/>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D53B02DF-B8B8-4D20-AFBB-9E357E6EDF09}"/>
              </a:ext>
            </a:extLst>
          </p:cNvPr>
          <p:cNvSpPr txBox="1"/>
          <p:nvPr/>
        </p:nvSpPr>
        <p:spPr>
          <a:xfrm>
            <a:off x="4535905" y="4622507"/>
            <a:ext cx="4034589"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rabicPeriod"/>
            </a:pPr>
            <a:r>
              <a:rPr lang="en-US"/>
              <a:t>Select </a:t>
            </a:r>
            <a:r>
              <a:rPr lang="en-US" b="1"/>
              <a:t>SDOTSUPermits </a:t>
            </a:r>
            <a:r>
              <a:rPr lang="en-US"/>
              <a:t> to see only tasks for  Street Use permits</a:t>
            </a:r>
            <a:endParaRPr lang="en-US" b="1"/>
          </a:p>
          <a:p>
            <a:pPr marL="342900" indent="-342900">
              <a:buAutoNum type="arabicPeriod"/>
            </a:pPr>
            <a:r>
              <a:rPr lang="en-US"/>
              <a:t>Clear the </a:t>
            </a:r>
            <a:r>
              <a:rPr lang="en-US" b="1"/>
              <a:t>Assigned to Staff </a:t>
            </a:r>
            <a:r>
              <a:rPr lang="en-US"/>
              <a:t>by selecting </a:t>
            </a:r>
            <a:r>
              <a:rPr lang="en-US" b="1"/>
              <a:t>--Select-- </a:t>
            </a:r>
            <a:endParaRPr lang="en-US">
              <a:solidFill>
                <a:schemeClr val="accent5"/>
              </a:solidFill>
            </a:endParaRPr>
          </a:p>
          <a:p>
            <a:pPr marL="342900" indent="-342900">
              <a:buFont typeface="+mj-lt"/>
              <a:buAutoNum type="arabicPeriod" startAt="3"/>
            </a:pPr>
            <a:r>
              <a:rPr lang="en-US"/>
              <a:t>Confirm that Department is correct</a:t>
            </a:r>
          </a:p>
          <a:p>
            <a:pPr marL="342900" indent="-342900">
              <a:buFont typeface="+mj-lt"/>
              <a:buAutoNum type="arabicPeriod" startAt="3"/>
            </a:pPr>
            <a:r>
              <a:rPr lang="en-US"/>
              <a:t>Click </a:t>
            </a:r>
            <a:r>
              <a:rPr lang="en-US" b="1"/>
              <a:t>Submit</a:t>
            </a:r>
          </a:p>
        </p:txBody>
      </p:sp>
      <p:sp>
        <p:nvSpPr>
          <p:cNvPr id="14" name="AutoShape 3">
            <a:extLst>
              <a:ext uri="{FF2B5EF4-FFF2-40B4-BE49-F238E27FC236}">
                <a16:creationId xmlns:a16="http://schemas.microsoft.com/office/drawing/2014/main" id="{6E89CF74-C2A1-4DA5-8FBB-BEA5A02953A9}"/>
              </a:ext>
            </a:extLst>
          </p:cNvPr>
          <p:cNvSpPr>
            <a:spLocks noChangeArrowheads="1"/>
          </p:cNvSpPr>
          <p:nvPr/>
        </p:nvSpPr>
        <p:spPr bwMode="auto">
          <a:xfrm>
            <a:off x="178433" y="1703630"/>
            <a:ext cx="685801" cy="330900"/>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Flowchart: Connector 15">
            <a:extLst>
              <a:ext uri="{FF2B5EF4-FFF2-40B4-BE49-F238E27FC236}">
                <a16:creationId xmlns:a16="http://schemas.microsoft.com/office/drawing/2014/main" id="{5FE0FC0D-B488-418A-906F-83D2F05F4399}"/>
              </a:ext>
            </a:extLst>
          </p:cNvPr>
          <p:cNvSpPr/>
          <p:nvPr/>
        </p:nvSpPr>
        <p:spPr>
          <a:xfrm>
            <a:off x="612938" y="2835646"/>
            <a:ext cx="279074" cy="268970"/>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1</a:t>
            </a:r>
          </a:p>
        </p:txBody>
      </p:sp>
      <p:sp>
        <p:nvSpPr>
          <p:cNvPr id="18" name="Flowchart: Connector 17">
            <a:extLst>
              <a:ext uri="{FF2B5EF4-FFF2-40B4-BE49-F238E27FC236}">
                <a16:creationId xmlns:a16="http://schemas.microsoft.com/office/drawing/2014/main" id="{1AF64A09-011F-4BFB-BA1D-B1F73BDE22B0}"/>
              </a:ext>
            </a:extLst>
          </p:cNvPr>
          <p:cNvSpPr/>
          <p:nvPr/>
        </p:nvSpPr>
        <p:spPr>
          <a:xfrm>
            <a:off x="8153400" y="2824481"/>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3</a:t>
            </a:r>
          </a:p>
        </p:txBody>
      </p:sp>
      <p:sp>
        <p:nvSpPr>
          <p:cNvPr id="5" name="AutoShape 3">
            <a:extLst>
              <a:ext uri="{FF2B5EF4-FFF2-40B4-BE49-F238E27FC236}">
                <a16:creationId xmlns:a16="http://schemas.microsoft.com/office/drawing/2014/main" id="{5E28D27E-CB00-44D2-9590-7E2930359003}"/>
              </a:ext>
            </a:extLst>
          </p:cNvPr>
          <p:cNvSpPr>
            <a:spLocks noChangeArrowheads="1"/>
          </p:cNvSpPr>
          <p:nvPr/>
        </p:nvSpPr>
        <p:spPr bwMode="auto">
          <a:xfrm>
            <a:off x="4986193" y="2476536"/>
            <a:ext cx="1567007" cy="424717"/>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Flowchart: Connector 6">
            <a:extLst>
              <a:ext uri="{FF2B5EF4-FFF2-40B4-BE49-F238E27FC236}">
                <a16:creationId xmlns:a16="http://schemas.microsoft.com/office/drawing/2014/main" id="{7CF8457E-F1AA-4CE8-9C34-C57D70F0AF04}"/>
              </a:ext>
            </a:extLst>
          </p:cNvPr>
          <p:cNvSpPr/>
          <p:nvPr/>
        </p:nvSpPr>
        <p:spPr>
          <a:xfrm>
            <a:off x="5638800" y="2821178"/>
            <a:ext cx="273482" cy="296674"/>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2</a:t>
            </a:r>
          </a:p>
        </p:txBody>
      </p:sp>
      <p:sp>
        <p:nvSpPr>
          <p:cNvPr id="9" name="Flowchart: Connector 8">
            <a:extLst>
              <a:ext uri="{FF2B5EF4-FFF2-40B4-BE49-F238E27FC236}">
                <a16:creationId xmlns:a16="http://schemas.microsoft.com/office/drawing/2014/main" id="{C45870E3-61BF-423D-9C6A-B326F2316C3A}"/>
              </a:ext>
            </a:extLst>
          </p:cNvPr>
          <p:cNvSpPr/>
          <p:nvPr/>
        </p:nvSpPr>
        <p:spPr>
          <a:xfrm>
            <a:off x="963706" y="1579805"/>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4</a:t>
            </a:r>
          </a:p>
        </p:txBody>
      </p:sp>
    </p:spTree>
    <p:extLst>
      <p:ext uri="{BB962C8B-B14F-4D97-AF65-F5344CB8AC3E}">
        <p14:creationId xmlns:p14="http://schemas.microsoft.com/office/powerpoint/2010/main" val="312086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DF63-BB2D-455F-AD3B-26DB5A52CBD6}"/>
              </a:ext>
            </a:extLst>
          </p:cNvPr>
          <p:cNvSpPr>
            <a:spLocks noGrp="1"/>
          </p:cNvSpPr>
          <p:nvPr>
            <p:ph type="title"/>
          </p:nvPr>
        </p:nvSpPr>
        <p:spPr/>
        <p:txBody>
          <a:bodyPr>
            <a:normAutofit fontScale="90000"/>
          </a:bodyPr>
          <a:lstStyle/>
          <a:p>
            <a:r>
              <a:rPr lang="en-US"/>
              <a:t>Finding Your (Group’s) Assigned Tasks – My Tasks Searching – Department Results</a:t>
            </a:r>
          </a:p>
        </p:txBody>
      </p:sp>
      <p:sp>
        <p:nvSpPr>
          <p:cNvPr id="3" name="Content Placeholder 2">
            <a:extLst>
              <a:ext uri="{FF2B5EF4-FFF2-40B4-BE49-F238E27FC236}">
                <a16:creationId xmlns:a16="http://schemas.microsoft.com/office/drawing/2014/main" id="{D75E94D1-C3E4-4451-B9C5-6256854641FB}"/>
              </a:ext>
            </a:extLst>
          </p:cNvPr>
          <p:cNvSpPr>
            <a:spLocks noGrp="1"/>
          </p:cNvSpPr>
          <p:nvPr>
            <p:ph idx="1"/>
          </p:nvPr>
        </p:nvSpPr>
        <p:spPr>
          <a:xfrm>
            <a:off x="366252" y="1099702"/>
            <a:ext cx="8229600" cy="1706563"/>
          </a:xfrm>
        </p:spPr>
        <p:txBody>
          <a:bodyPr vert="horz" lIns="91440" tIns="45720" rIns="91440" bIns="45720" rtlCol="0" anchor="t">
            <a:normAutofit fontScale="85000" lnSpcReduction="20000"/>
          </a:bodyPr>
          <a:lstStyle/>
          <a:p>
            <a:r>
              <a:rPr lang="en-US">
                <a:latin typeface="Calibri"/>
                <a:cs typeface="Calibri"/>
              </a:rPr>
              <a:t>Tasks assigned to your Department are returned</a:t>
            </a:r>
          </a:p>
          <a:p>
            <a:r>
              <a:rPr lang="en-US">
                <a:latin typeface="Calibri"/>
                <a:cs typeface="Calibri"/>
              </a:rPr>
              <a:t>This search works well if your Department has few tasks</a:t>
            </a:r>
          </a:p>
          <a:p>
            <a:r>
              <a:rPr lang="en-US">
                <a:solidFill>
                  <a:schemeClr val="accent5"/>
                </a:solidFill>
                <a:latin typeface="Calibri"/>
                <a:cs typeface="Calibri"/>
              </a:rPr>
              <a:t>Tip: Click the      symbol to return to your search page</a:t>
            </a:r>
          </a:p>
          <a:p>
            <a:endParaRPr lang="en-US">
              <a:solidFill>
                <a:srgbClr val="000000"/>
              </a:solidFill>
              <a:cs typeface="Calibri"/>
            </a:endParaRPr>
          </a:p>
          <a:p>
            <a:endParaRPr lang="en-US">
              <a:solidFill>
                <a:schemeClr val="accent5"/>
              </a:solidFill>
              <a:cs typeface="Calibri"/>
            </a:endParaRPr>
          </a:p>
        </p:txBody>
      </p:sp>
      <p:sp>
        <p:nvSpPr>
          <p:cNvPr id="4" name="Slide Number Placeholder 3">
            <a:extLst>
              <a:ext uri="{FF2B5EF4-FFF2-40B4-BE49-F238E27FC236}">
                <a16:creationId xmlns:a16="http://schemas.microsoft.com/office/drawing/2014/main" id="{FC95D3E2-DC2D-43C5-A85E-7D19458B04CA}"/>
              </a:ext>
            </a:extLst>
          </p:cNvPr>
          <p:cNvSpPr>
            <a:spLocks noGrp="1"/>
          </p:cNvSpPr>
          <p:nvPr>
            <p:ph type="sldNum" sz="quarter" idx="4"/>
          </p:nvPr>
        </p:nvSpPr>
        <p:spPr/>
        <p:txBody>
          <a:bodyPr/>
          <a:lstStyle/>
          <a:p>
            <a:fld id="{659ED83C-2D8A-42B0-BBF1-CDE43C1054AA}" type="slidenum">
              <a:rPr lang="en-US" smtClean="0"/>
              <a:pPr/>
              <a:t>22</a:t>
            </a:fld>
            <a:endParaRPr lang="en-US"/>
          </a:p>
        </p:txBody>
      </p:sp>
      <p:pic>
        <p:nvPicPr>
          <p:cNvPr id="5" name="Picture 6">
            <a:extLst>
              <a:ext uri="{FF2B5EF4-FFF2-40B4-BE49-F238E27FC236}">
                <a16:creationId xmlns:a16="http://schemas.microsoft.com/office/drawing/2014/main" id="{700DB2BA-1FB4-F0F4-DBDB-57A8304F9752}"/>
              </a:ext>
            </a:extLst>
          </p:cNvPr>
          <p:cNvPicPr>
            <a:picLocks noChangeAspect="1"/>
          </p:cNvPicPr>
          <p:nvPr/>
        </p:nvPicPr>
        <p:blipFill>
          <a:blip r:embed="rId3"/>
          <a:stretch>
            <a:fillRect/>
          </a:stretch>
        </p:blipFill>
        <p:spPr>
          <a:xfrm>
            <a:off x="321148" y="3068049"/>
            <a:ext cx="8240674" cy="3023723"/>
          </a:xfrm>
          <a:prstGeom prst="rect">
            <a:avLst/>
          </a:prstGeom>
          <a:ln>
            <a:noFill/>
          </a:ln>
          <a:effectLst>
            <a:outerShdw blurRad="190500" algn="tl" rotWithShape="0">
              <a:srgbClr val="000000">
                <a:alpha val="70000"/>
              </a:srgbClr>
            </a:outerShdw>
          </a:effectLst>
        </p:spPr>
      </p:pic>
      <p:sp>
        <p:nvSpPr>
          <p:cNvPr id="7" name="Isosceles Triangle 6">
            <a:extLst>
              <a:ext uri="{FF2B5EF4-FFF2-40B4-BE49-F238E27FC236}">
                <a16:creationId xmlns:a16="http://schemas.microsoft.com/office/drawing/2014/main" id="{27A91C7D-CD32-99B1-6B87-AD0B213CEC89}"/>
              </a:ext>
            </a:extLst>
          </p:cNvPr>
          <p:cNvSpPr/>
          <p:nvPr/>
        </p:nvSpPr>
        <p:spPr>
          <a:xfrm rot="5400000">
            <a:off x="2718898" y="2285161"/>
            <a:ext cx="228600" cy="30612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Arrow Connector 7">
            <a:extLst>
              <a:ext uri="{FF2B5EF4-FFF2-40B4-BE49-F238E27FC236}">
                <a16:creationId xmlns:a16="http://schemas.microsoft.com/office/drawing/2014/main" id="{F2C9D47E-1135-9E88-0735-BAD17AEC5AF3}"/>
              </a:ext>
            </a:extLst>
          </p:cNvPr>
          <p:cNvCxnSpPr>
            <a:cxnSpLocks/>
          </p:cNvCxnSpPr>
          <p:nvPr/>
        </p:nvCxnSpPr>
        <p:spPr>
          <a:xfrm flipH="1">
            <a:off x="1413145" y="2647445"/>
            <a:ext cx="568319" cy="5857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 name="AutoShape 3">
            <a:extLst>
              <a:ext uri="{FF2B5EF4-FFF2-40B4-BE49-F238E27FC236}">
                <a16:creationId xmlns:a16="http://schemas.microsoft.com/office/drawing/2014/main" id="{F5FD4FE1-3F34-E748-9DB8-8858512BCE72}"/>
              </a:ext>
            </a:extLst>
          </p:cNvPr>
          <p:cNvSpPr>
            <a:spLocks noChangeArrowheads="1"/>
          </p:cNvSpPr>
          <p:nvPr/>
        </p:nvSpPr>
        <p:spPr bwMode="auto">
          <a:xfrm>
            <a:off x="745653" y="3241092"/>
            <a:ext cx="1113503" cy="232468"/>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0429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DF63-BB2D-455F-AD3B-26DB5A52CBD6}"/>
              </a:ext>
            </a:extLst>
          </p:cNvPr>
          <p:cNvSpPr>
            <a:spLocks noGrp="1"/>
          </p:cNvSpPr>
          <p:nvPr>
            <p:ph type="title"/>
          </p:nvPr>
        </p:nvSpPr>
        <p:spPr/>
        <p:txBody>
          <a:bodyPr>
            <a:normAutofit fontScale="90000"/>
          </a:bodyPr>
          <a:lstStyle/>
          <a:p>
            <a:r>
              <a:rPr lang="en-US"/>
              <a:t>Finding Your (Group’s) Assigned Tasks – Record Search </a:t>
            </a:r>
          </a:p>
        </p:txBody>
      </p:sp>
      <p:sp>
        <p:nvSpPr>
          <p:cNvPr id="3" name="Content Placeholder 2">
            <a:extLst>
              <a:ext uri="{FF2B5EF4-FFF2-40B4-BE49-F238E27FC236}">
                <a16:creationId xmlns:a16="http://schemas.microsoft.com/office/drawing/2014/main" id="{D75E94D1-C3E4-4451-B9C5-6256854641FB}"/>
              </a:ext>
            </a:extLst>
          </p:cNvPr>
          <p:cNvSpPr>
            <a:spLocks noGrp="1"/>
          </p:cNvSpPr>
          <p:nvPr>
            <p:ph idx="1"/>
          </p:nvPr>
        </p:nvSpPr>
        <p:spPr>
          <a:xfrm>
            <a:off x="366252" y="1099702"/>
            <a:ext cx="8229600" cy="1706563"/>
          </a:xfrm>
        </p:spPr>
        <p:txBody>
          <a:bodyPr vert="horz" lIns="91440" tIns="45720" rIns="91440" bIns="45720" rtlCol="0" anchor="t">
            <a:normAutofit/>
          </a:bodyPr>
          <a:lstStyle/>
          <a:p>
            <a:r>
              <a:rPr lang="en-US">
                <a:latin typeface="Calibri"/>
                <a:cs typeface="Calibri"/>
              </a:rPr>
              <a:t>From Record page click Search to open page for search criteria</a:t>
            </a:r>
            <a:endParaRPr lang="en-US">
              <a:solidFill>
                <a:schemeClr val="accent5"/>
              </a:solidFill>
              <a:latin typeface="Calibri"/>
              <a:cs typeface="Calibri"/>
            </a:endParaRPr>
          </a:p>
        </p:txBody>
      </p:sp>
      <p:sp>
        <p:nvSpPr>
          <p:cNvPr id="4" name="Slide Number Placeholder 3">
            <a:extLst>
              <a:ext uri="{FF2B5EF4-FFF2-40B4-BE49-F238E27FC236}">
                <a16:creationId xmlns:a16="http://schemas.microsoft.com/office/drawing/2014/main" id="{FC95D3E2-DC2D-43C5-A85E-7D19458B04CA}"/>
              </a:ext>
            </a:extLst>
          </p:cNvPr>
          <p:cNvSpPr>
            <a:spLocks noGrp="1"/>
          </p:cNvSpPr>
          <p:nvPr>
            <p:ph type="sldNum" sz="quarter" idx="4"/>
          </p:nvPr>
        </p:nvSpPr>
        <p:spPr/>
        <p:txBody>
          <a:bodyPr/>
          <a:lstStyle/>
          <a:p>
            <a:fld id="{659ED83C-2D8A-42B0-BBF1-CDE43C1054AA}" type="slidenum">
              <a:rPr lang="en-US" smtClean="0"/>
              <a:pPr/>
              <a:t>23</a:t>
            </a:fld>
            <a:endParaRPr lang="en-US"/>
          </a:p>
        </p:txBody>
      </p:sp>
      <p:pic>
        <p:nvPicPr>
          <p:cNvPr id="5" name="Picture 7">
            <a:extLst>
              <a:ext uri="{FF2B5EF4-FFF2-40B4-BE49-F238E27FC236}">
                <a16:creationId xmlns:a16="http://schemas.microsoft.com/office/drawing/2014/main" id="{7DF42211-2368-D1D7-A4AF-69CA638AE92E}"/>
              </a:ext>
            </a:extLst>
          </p:cNvPr>
          <p:cNvPicPr>
            <a:picLocks noChangeAspect="1"/>
          </p:cNvPicPr>
          <p:nvPr/>
        </p:nvPicPr>
        <p:blipFill>
          <a:blip r:embed="rId3"/>
          <a:stretch>
            <a:fillRect/>
          </a:stretch>
        </p:blipFill>
        <p:spPr>
          <a:xfrm>
            <a:off x="2156276" y="2216128"/>
            <a:ext cx="4024625" cy="3817910"/>
          </a:xfrm>
          <a:prstGeom prst="rect">
            <a:avLst/>
          </a:prstGeom>
        </p:spPr>
      </p:pic>
      <p:sp>
        <p:nvSpPr>
          <p:cNvPr id="8" name="AutoShape 3">
            <a:extLst>
              <a:ext uri="{FF2B5EF4-FFF2-40B4-BE49-F238E27FC236}">
                <a16:creationId xmlns:a16="http://schemas.microsoft.com/office/drawing/2014/main" id="{4C482CDA-A534-F5BF-C53B-778FF972815B}"/>
              </a:ext>
            </a:extLst>
          </p:cNvPr>
          <p:cNvSpPr>
            <a:spLocks noChangeArrowheads="1"/>
          </p:cNvSpPr>
          <p:nvPr/>
        </p:nvSpPr>
        <p:spPr bwMode="auto">
          <a:xfrm>
            <a:off x="2129908" y="4831009"/>
            <a:ext cx="710092" cy="699160"/>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AutoShape 3">
            <a:extLst>
              <a:ext uri="{FF2B5EF4-FFF2-40B4-BE49-F238E27FC236}">
                <a16:creationId xmlns:a16="http://schemas.microsoft.com/office/drawing/2014/main" id="{E3FD7485-9283-DEAE-918C-0EFDF9BDBC14}"/>
              </a:ext>
            </a:extLst>
          </p:cNvPr>
          <p:cNvSpPr>
            <a:spLocks noChangeArrowheads="1"/>
          </p:cNvSpPr>
          <p:nvPr/>
        </p:nvSpPr>
        <p:spPr bwMode="auto">
          <a:xfrm>
            <a:off x="3674475" y="2697409"/>
            <a:ext cx="583531" cy="272018"/>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02992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B2685FE9-8632-7A91-54C7-9AA5B93C318C}"/>
              </a:ext>
            </a:extLst>
          </p:cNvPr>
          <p:cNvPicPr>
            <a:picLocks noChangeAspect="1"/>
          </p:cNvPicPr>
          <p:nvPr/>
        </p:nvPicPr>
        <p:blipFill>
          <a:blip r:embed="rId3"/>
          <a:stretch>
            <a:fillRect/>
          </a:stretch>
        </p:blipFill>
        <p:spPr>
          <a:xfrm>
            <a:off x="2282837" y="2768629"/>
            <a:ext cx="4546687" cy="3559282"/>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0970DF63-BB2D-455F-AD3B-26DB5A52CBD6}"/>
              </a:ext>
            </a:extLst>
          </p:cNvPr>
          <p:cNvSpPr>
            <a:spLocks noGrp="1"/>
          </p:cNvSpPr>
          <p:nvPr>
            <p:ph type="title"/>
          </p:nvPr>
        </p:nvSpPr>
        <p:spPr/>
        <p:txBody>
          <a:bodyPr>
            <a:normAutofit fontScale="90000"/>
          </a:bodyPr>
          <a:lstStyle/>
          <a:p>
            <a:r>
              <a:rPr lang="en-US"/>
              <a:t>Finding Your (Group’s) Assigned Tasks – Record Search </a:t>
            </a:r>
          </a:p>
        </p:txBody>
      </p:sp>
      <p:sp>
        <p:nvSpPr>
          <p:cNvPr id="3" name="Content Placeholder 2">
            <a:extLst>
              <a:ext uri="{FF2B5EF4-FFF2-40B4-BE49-F238E27FC236}">
                <a16:creationId xmlns:a16="http://schemas.microsoft.com/office/drawing/2014/main" id="{D75E94D1-C3E4-4451-B9C5-6256854641FB}"/>
              </a:ext>
            </a:extLst>
          </p:cNvPr>
          <p:cNvSpPr>
            <a:spLocks noGrp="1"/>
          </p:cNvSpPr>
          <p:nvPr>
            <p:ph idx="1"/>
          </p:nvPr>
        </p:nvSpPr>
        <p:spPr>
          <a:xfrm>
            <a:off x="366252" y="1099702"/>
            <a:ext cx="8229600" cy="1706563"/>
          </a:xfrm>
        </p:spPr>
        <p:txBody>
          <a:bodyPr vert="horz" lIns="91440" tIns="45720" rIns="91440" bIns="45720" rtlCol="0" anchor="t">
            <a:normAutofit/>
          </a:bodyPr>
          <a:lstStyle/>
          <a:p>
            <a:r>
              <a:rPr lang="en-US">
                <a:solidFill>
                  <a:srgbClr val="000000"/>
                </a:solidFill>
                <a:latin typeface="Calibri"/>
                <a:cs typeface="Calibri"/>
              </a:rPr>
              <a:t>Enter the record number (provided in your email)</a:t>
            </a:r>
          </a:p>
          <a:p>
            <a:r>
              <a:rPr lang="en-US">
                <a:solidFill>
                  <a:srgbClr val="000000"/>
                </a:solidFill>
                <a:latin typeface="Calibri"/>
                <a:cs typeface="Calibri"/>
              </a:rPr>
              <a:t>Click Submit</a:t>
            </a:r>
          </a:p>
        </p:txBody>
      </p:sp>
      <p:sp>
        <p:nvSpPr>
          <p:cNvPr id="4" name="Slide Number Placeholder 3">
            <a:extLst>
              <a:ext uri="{FF2B5EF4-FFF2-40B4-BE49-F238E27FC236}">
                <a16:creationId xmlns:a16="http://schemas.microsoft.com/office/drawing/2014/main" id="{FC95D3E2-DC2D-43C5-A85E-7D19458B04CA}"/>
              </a:ext>
            </a:extLst>
          </p:cNvPr>
          <p:cNvSpPr>
            <a:spLocks noGrp="1"/>
          </p:cNvSpPr>
          <p:nvPr>
            <p:ph type="sldNum" sz="quarter" idx="4"/>
          </p:nvPr>
        </p:nvSpPr>
        <p:spPr/>
        <p:txBody>
          <a:bodyPr/>
          <a:lstStyle/>
          <a:p>
            <a:fld id="{659ED83C-2D8A-42B0-BBF1-CDE43C1054AA}" type="slidenum">
              <a:rPr lang="en-US" smtClean="0"/>
              <a:pPr/>
              <a:t>24</a:t>
            </a:fld>
            <a:endParaRPr lang="en-US"/>
          </a:p>
        </p:txBody>
      </p:sp>
      <p:sp>
        <p:nvSpPr>
          <p:cNvPr id="8" name="AutoShape 3">
            <a:extLst>
              <a:ext uri="{FF2B5EF4-FFF2-40B4-BE49-F238E27FC236}">
                <a16:creationId xmlns:a16="http://schemas.microsoft.com/office/drawing/2014/main" id="{4C482CDA-A534-F5BF-C53B-778FF972815B}"/>
              </a:ext>
            </a:extLst>
          </p:cNvPr>
          <p:cNvSpPr>
            <a:spLocks noChangeArrowheads="1"/>
          </p:cNvSpPr>
          <p:nvPr/>
        </p:nvSpPr>
        <p:spPr bwMode="auto">
          <a:xfrm>
            <a:off x="3134482" y="3256913"/>
            <a:ext cx="615172" cy="327389"/>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AutoShape 3">
            <a:extLst>
              <a:ext uri="{FF2B5EF4-FFF2-40B4-BE49-F238E27FC236}">
                <a16:creationId xmlns:a16="http://schemas.microsoft.com/office/drawing/2014/main" id="{ECD19821-2069-9AA1-7987-89E01F582FD6}"/>
              </a:ext>
            </a:extLst>
          </p:cNvPr>
          <p:cNvSpPr>
            <a:spLocks noChangeArrowheads="1"/>
          </p:cNvSpPr>
          <p:nvPr/>
        </p:nvSpPr>
        <p:spPr bwMode="auto">
          <a:xfrm>
            <a:off x="3039562" y="3865984"/>
            <a:ext cx="1279614" cy="366939"/>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04274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DF63-BB2D-455F-AD3B-26DB5A52CBD6}"/>
              </a:ext>
            </a:extLst>
          </p:cNvPr>
          <p:cNvSpPr>
            <a:spLocks noGrp="1"/>
          </p:cNvSpPr>
          <p:nvPr>
            <p:ph type="title"/>
          </p:nvPr>
        </p:nvSpPr>
        <p:spPr/>
        <p:txBody>
          <a:bodyPr>
            <a:normAutofit fontScale="90000"/>
          </a:bodyPr>
          <a:lstStyle/>
          <a:p>
            <a:r>
              <a:rPr lang="en-US"/>
              <a:t>Finding Your (Group’s) Assigned Tasks –  Open the Record</a:t>
            </a:r>
          </a:p>
        </p:txBody>
      </p:sp>
      <p:sp>
        <p:nvSpPr>
          <p:cNvPr id="3" name="Content Placeholder 2">
            <a:extLst>
              <a:ext uri="{FF2B5EF4-FFF2-40B4-BE49-F238E27FC236}">
                <a16:creationId xmlns:a16="http://schemas.microsoft.com/office/drawing/2014/main" id="{D75E94D1-C3E4-4451-B9C5-6256854641FB}"/>
              </a:ext>
            </a:extLst>
          </p:cNvPr>
          <p:cNvSpPr>
            <a:spLocks noGrp="1"/>
          </p:cNvSpPr>
          <p:nvPr>
            <p:ph idx="1"/>
          </p:nvPr>
        </p:nvSpPr>
        <p:spPr>
          <a:xfrm>
            <a:off x="366252" y="1099702"/>
            <a:ext cx="8229600" cy="1706563"/>
          </a:xfrm>
        </p:spPr>
        <p:txBody>
          <a:bodyPr vert="horz" lIns="91440" tIns="45720" rIns="91440" bIns="45720" rtlCol="0" anchor="t">
            <a:normAutofit/>
          </a:bodyPr>
          <a:lstStyle/>
          <a:p>
            <a:r>
              <a:rPr lang="en-US">
                <a:solidFill>
                  <a:srgbClr val="000000"/>
                </a:solidFill>
                <a:latin typeface="Calibri"/>
                <a:cs typeface="Calibri"/>
              </a:rPr>
              <a:t>Click on the blue linked Record # to open the record</a:t>
            </a:r>
            <a:endParaRPr lang="en-US"/>
          </a:p>
        </p:txBody>
      </p:sp>
      <p:sp>
        <p:nvSpPr>
          <p:cNvPr id="4" name="Slide Number Placeholder 3">
            <a:extLst>
              <a:ext uri="{FF2B5EF4-FFF2-40B4-BE49-F238E27FC236}">
                <a16:creationId xmlns:a16="http://schemas.microsoft.com/office/drawing/2014/main" id="{FC95D3E2-DC2D-43C5-A85E-7D19458B04CA}"/>
              </a:ext>
            </a:extLst>
          </p:cNvPr>
          <p:cNvSpPr>
            <a:spLocks noGrp="1"/>
          </p:cNvSpPr>
          <p:nvPr>
            <p:ph type="sldNum" sz="quarter" idx="4"/>
          </p:nvPr>
        </p:nvSpPr>
        <p:spPr/>
        <p:txBody>
          <a:bodyPr/>
          <a:lstStyle/>
          <a:p>
            <a:fld id="{659ED83C-2D8A-42B0-BBF1-CDE43C1054AA}" type="slidenum">
              <a:rPr lang="en-US" smtClean="0"/>
              <a:pPr/>
              <a:t>25</a:t>
            </a:fld>
            <a:endParaRPr lang="en-US"/>
          </a:p>
        </p:txBody>
      </p:sp>
      <p:grpSp>
        <p:nvGrpSpPr>
          <p:cNvPr id="6" name="Group 5">
            <a:extLst>
              <a:ext uri="{FF2B5EF4-FFF2-40B4-BE49-F238E27FC236}">
                <a16:creationId xmlns:a16="http://schemas.microsoft.com/office/drawing/2014/main" id="{60107EDD-A2B2-CF22-53AA-886109475EC6}"/>
              </a:ext>
            </a:extLst>
          </p:cNvPr>
          <p:cNvGrpSpPr/>
          <p:nvPr/>
        </p:nvGrpSpPr>
        <p:grpSpPr>
          <a:xfrm>
            <a:off x="281597" y="2510819"/>
            <a:ext cx="6998798" cy="2231862"/>
            <a:chOff x="961860" y="3167352"/>
            <a:chExt cx="6998798" cy="2231862"/>
          </a:xfrm>
        </p:grpSpPr>
        <p:pic>
          <p:nvPicPr>
            <p:cNvPr id="5" name="Picture 5">
              <a:extLst>
                <a:ext uri="{FF2B5EF4-FFF2-40B4-BE49-F238E27FC236}">
                  <a16:creationId xmlns:a16="http://schemas.microsoft.com/office/drawing/2014/main" id="{3AAF1972-6422-2C3A-3A10-EE0090E9C9E3}"/>
                </a:ext>
              </a:extLst>
            </p:cNvPr>
            <p:cNvPicPr>
              <a:picLocks noChangeAspect="1"/>
            </p:cNvPicPr>
            <p:nvPr/>
          </p:nvPicPr>
          <p:blipFill>
            <a:blip r:embed="rId3"/>
            <a:stretch>
              <a:fillRect/>
            </a:stretch>
          </p:blipFill>
          <p:spPr>
            <a:xfrm>
              <a:off x="961860" y="3167352"/>
              <a:ext cx="6998798" cy="2231862"/>
            </a:xfrm>
            <a:prstGeom prst="rect">
              <a:avLst/>
            </a:prstGeom>
            <a:ln>
              <a:noFill/>
            </a:ln>
            <a:effectLst>
              <a:outerShdw blurRad="190500" algn="tl" rotWithShape="0">
                <a:srgbClr val="000000">
                  <a:alpha val="70000"/>
                </a:srgbClr>
              </a:outerShdw>
            </a:effectLst>
          </p:spPr>
        </p:pic>
        <p:sp>
          <p:nvSpPr>
            <p:cNvPr id="8" name="AutoShape 3">
              <a:extLst>
                <a:ext uri="{FF2B5EF4-FFF2-40B4-BE49-F238E27FC236}">
                  <a16:creationId xmlns:a16="http://schemas.microsoft.com/office/drawing/2014/main" id="{4C482CDA-A534-F5BF-C53B-778FF972815B}"/>
                </a:ext>
              </a:extLst>
            </p:cNvPr>
            <p:cNvSpPr>
              <a:spLocks noChangeArrowheads="1"/>
            </p:cNvSpPr>
            <p:nvPr/>
          </p:nvSpPr>
          <p:spPr bwMode="auto">
            <a:xfrm>
              <a:off x="2114087" y="4664899"/>
              <a:ext cx="757552" cy="327389"/>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7" name="Picture 6">
            <a:extLst>
              <a:ext uri="{FF2B5EF4-FFF2-40B4-BE49-F238E27FC236}">
                <a16:creationId xmlns:a16="http://schemas.microsoft.com/office/drawing/2014/main" id="{DD384252-9E2A-9E86-E2B2-84368B22ED19}"/>
              </a:ext>
            </a:extLst>
          </p:cNvPr>
          <p:cNvPicPr>
            <a:picLocks noChangeAspect="1"/>
          </p:cNvPicPr>
          <p:nvPr/>
        </p:nvPicPr>
        <p:blipFill rotWithShape="1">
          <a:blip r:embed="rId4"/>
          <a:srcRect r="44722" b="22976"/>
          <a:stretch/>
        </p:blipFill>
        <p:spPr>
          <a:xfrm>
            <a:off x="3975584" y="3669212"/>
            <a:ext cx="4555338" cy="2328979"/>
          </a:xfrm>
          <a:prstGeom prst="rect">
            <a:avLst/>
          </a:prstGeom>
          <a:ln>
            <a:noFill/>
          </a:ln>
          <a:effectLst>
            <a:outerShdw blurRad="190500" algn="tl" rotWithShape="0">
              <a:srgbClr val="000000">
                <a:alpha val="70000"/>
              </a:srgbClr>
            </a:outerShdw>
          </a:effectLst>
        </p:spPr>
      </p:pic>
      <p:sp>
        <p:nvSpPr>
          <p:cNvPr id="11" name="AutoShape 3">
            <a:extLst>
              <a:ext uri="{FF2B5EF4-FFF2-40B4-BE49-F238E27FC236}">
                <a16:creationId xmlns:a16="http://schemas.microsoft.com/office/drawing/2014/main" id="{ECD19821-2069-9AA1-7987-89E01F582FD6}"/>
              </a:ext>
            </a:extLst>
          </p:cNvPr>
          <p:cNvSpPr>
            <a:spLocks noChangeArrowheads="1"/>
          </p:cNvSpPr>
          <p:nvPr/>
        </p:nvSpPr>
        <p:spPr bwMode="auto">
          <a:xfrm>
            <a:off x="5823895" y="4783548"/>
            <a:ext cx="559802" cy="287839"/>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6330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85FD3BB3-EC80-3DE3-9B3E-DE7B3A00CF81}"/>
              </a:ext>
            </a:extLst>
          </p:cNvPr>
          <p:cNvPicPr>
            <a:picLocks noChangeAspect="1"/>
          </p:cNvPicPr>
          <p:nvPr/>
        </p:nvPicPr>
        <p:blipFill>
          <a:blip r:embed="rId3"/>
          <a:stretch>
            <a:fillRect/>
          </a:stretch>
        </p:blipFill>
        <p:spPr>
          <a:xfrm>
            <a:off x="1214982" y="3048090"/>
            <a:ext cx="7054169" cy="325348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0970DF63-BB2D-455F-AD3B-26DB5A52CBD6}"/>
              </a:ext>
            </a:extLst>
          </p:cNvPr>
          <p:cNvSpPr>
            <a:spLocks noGrp="1"/>
          </p:cNvSpPr>
          <p:nvPr>
            <p:ph type="title"/>
          </p:nvPr>
        </p:nvSpPr>
        <p:spPr/>
        <p:txBody>
          <a:bodyPr>
            <a:normAutofit fontScale="90000"/>
          </a:bodyPr>
          <a:lstStyle/>
          <a:p>
            <a:r>
              <a:rPr lang="en-US"/>
              <a:t>Finding Your (Group’s) Assigned Tasks –  Open the Record</a:t>
            </a:r>
          </a:p>
        </p:txBody>
      </p:sp>
      <p:sp>
        <p:nvSpPr>
          <p:cNvPr id="3" name="Content Placeholder 2">
            <a:extLst>
              <a:ext uri="{FF2B5EF4-FFF2-40B4-BE49-F238E27FC236}">
                <a16:creationId xmlns:a16="http://schemas.microsoft.com/office/drawing/2014/main" id="{D75E94D1-C3E4-4451-B9C5-6256854641FB}"/>
              </a:ext>
            </a:extLst>
          </p:cNvPr>
          <p:cNvSpPr>
            <a:spLocks noGrp="1"/>
          </p:cNvSpPr>
          <p:nvPr>
            <p:ph idx="1"/>
          </p:nvPr>
        </p:nvSpPr>
        <p:spPr>
          <a:xfrm>
            <a:off x="366252" y="1099702"/>
            <a:ext cx="8229600" cy="1706563"/>
          </a:xfrm>
        </p:spPr>
        <p:txBody>
          <a:bodyPr vert="horz" lIns="91440" tIns="45720" rIns="91440" bIns="45720" rtlCol="0" anchor="t">
            <a:normAutofit fontScale="92500" lnSpcReduction="20000"/>
          </a:bodyPr>
          <a:lstStyle/>
          <a:p>
            <a:r>
              <a:rPr lang="en-US">
                <a:latin typeface="Calibri"/>
                <a:cs typeface="Calibri"/>
              </a:rPr>
              <a:t>When the record opens, click on the Workflow Tab</a:t>
            </a:r>
          </a:p>
          <a:p>
            <a:r>
              <a:rPr lang="en-US">
                <a:latin typeface="Calibri"/>
                <a:cs typeface="Calibri"/>
              </a:rPr>
              <a:t>Look for your task name. Because secondary reviews happen in parallel, you may need to scroll</a:t>
            </a:r>
            <a:endParaRPr lang="en-US">
              <a:cs typeface="Calibri"/>
            </a:endParaRPr>
          </a:p>
        </p:txBody>
      </p:sp>
      <p:sp>
        <p:nvSpPr>
          <p:cNvPr id="4" name="Slide Number Placeholder 3">
            <a:extLst>
              <a:ext uri="{FF2B5EF4-FFF2-40B4-BE49-F238E27FC236}">
                <a16:creationId xmlns:a16="http://schemas.microsoft.com/office/drawing/2014/main" id="{FC95D3E2-DC2D-43C5-A85E-7D19458B04CA}"/>
              </a:ext>
            </a:extLst>
          </p:cNvPr>
          <p:cNvSpPr>
            <a:spLocks noGrp="1"/>
          </p:cNvSpPr>
          <p:nvPr>
            <p:ph type="sldNum" sz="quarter" idx="4"/>
          </p:nvPr>
        </p:nvSpPr>
        <p:spPr/>
        <p:txBody>
          <a:bodyPr/>
          <a:lstStyle/>
          <a:p>
            <a:fld id="{659ED83C-2D8A-42B0-BBF1-CDE43C1054AA}" type="slidenum">
              <a:rPr lang="en-US" smtClean="0"/>
              <a:pPr/>
              <a:t>26</a:t>
            </a:fld>
            <a:endParaRPr lang="en-US"/>
          </a:p>
        </p:txBody>
      </p:sp>
      <p:sp>
        <p:nvSpPr>
          <p:cNvPr id="8" name="AutoShape 3">
            <a:extLst>
              <a:ext uri="{FF2B5EF4-FFF2-40B4-BE49-F238E27FC236}">
                <a16:creationId xmlns:a16="http://schemas.microsoft.com/office/drawing/2014/main" id="{4C482CDA-A534-F5BF-C53B-778FF972815B}"/>
              </a:ext>
            </a:extLst>
          </p:cNvPr>
          <p:cNvSpPr>
            <a:spLocks noChangeArrowheads="1"/>
          </p:cNvSpPr>
          <p:nvPr/>
        </p:nvSpPr>
        <p:spPr bwMode="auto">
          <a:xfrm>
            <a:off x="1291444" y="3755246"/>
            <a:ext cx="915753" cy="279929"/>
          </a:xfrm>
          <a:prstGeom prst="rect">
            <a:avLst/>
          </a:prstGeom>
          <a:noFill/>
          <a:ln w="38100" algn="ctr">
            <a:solidFill>
              <a:srgbClr val="FF6C2C"/>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10" name="Straight Arrow Connector 9">
            <a:extLst>
              <a:ext uri="{FF2B5EF4-FFF2-40B4-BE49-F238E27FC236}">
                <a16:creationId xmlns:a16="http://schemas.microsoft.com/office/drawing/2014/main" id="{028F02A3-81F1-B0A5-2341-251810F59870}"/>
              </a:ext>
            </a:extLst>
          </p:cNvPr>
          <p:cNvCxnSpPr/>
          <p:nvPr/>
        </p:nvCxnSpPr>
        <p:spPr>
          <a:xfrm>
            <a:off x="7247173" y="5052139"/>
            <a:ext cx="12657" cy="109633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669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D86F-CA3F-8A54-B886-0382470278B6}"/>
              </a:ext>
            </a:extLst>
          </p:cNvPr>
          <p:cNvSpPr>
            <a:spLocks noGrp="1"/>
          </p:cNvSpPr>
          <p:nvPr>
            <p:ph type="title"/>
          </p:nvPr>
        </p:nvSpPr>
        <p:spPr/>
        <p:txBody>
          <a:bodyPr/>
          <a:lstStyle/>
          <a:p>
            <a:r>
              <a:rPr lang="en-US">
                <a:cs typeface="Calibri"/>
              </a:rPr>
              <a:t>Demo: </a:t>
            </a:r>
            <a:endParaRPr lang="en-US"/>
          </a:p>
        </p:txBody>
      </p:sp>
      <p:sp>
        <p:nvSpPr>
          <p:cNvPr id="3" name="Content Placeholder 2">
            <a:extLst>
              <a:ext uri="{FF2B5EF4-FFF2-40B4-BE49-F238E27FC236}">
                <a16:creationId xmlns:a16="http://schemas.microsoft.com/office/drawing/2014/main" id="{5BB27FFD-6C88-24AF-596E-21E809940502}"/>
              </a:ext>
            </a:extLst>
          </p:cNvPr>
          <p:cNvSpPr>
            <a:spLocks noGrp="1"/>
          </p:cNvSpPr>
          <p:nvPr>
            <p:ph idx="1"/>
          </p:nvPr>
        </p:nvSpPr>
        <p:spPr/>
        <p:txBody>
          <a:bodyPr vert="horz" lIns="91440" tIns="45720" rIns="91440" bIns="45720" rtlCol="0" anchor="t">
            <a:normAutofit/>
          </a:bodyPr>
          <a:lstStyle/>
          <a:p>
            <a:r>
              <a:rPr lang="en-US" dirty="0">
                <a:latin typeface="Calibri"/>
                <a:cs typeface="Calibri"/>
              </a:rPr>
              <a:t>Find My Tasks</a:t>
            </a:r>
          </a:p>
          <a:p>
            <a:r>
              <a:rPr lang="en-US" dirty="0">
                <a:latin typeface="Calibri"/>
                <a:cs typeface="Calibri"/>
              </a:rPr>
              <a:t>Find My (Group's) Task </a:t>
            </a:r>
          </a:p>
          <a:p>
            <a:pPr lvl="1"/>
            <a:r>
              <a:rPr lang="en-US" dirty="0">
                <a:latin typeface="Calibri"/>
                <a:cs typeface="Calibri"/>
              </a:rPr>
              <a:t>Ex: SDOT CPRS Roadway Structures</a:t>
            </a:r>
          </a:p>
          <a:p>
            <a:pPr lvl="1"/>
            <a:r>
              <a:rPr lang="en-US" dirty="0">
                <a:latin typeface="Calibri"/>
                <a:cs typeface="Calibri"/>
              </a:rPr>
              <a:t>Ex: DON Historic Hoods</a:t>
            </a:r>
          </a:p>
          <a:p>
            <a:pPr lvl="1"/>
            <a:r>
              <a:rPr lang="en-US" dirty="0">
                <a:latin typeface="Calibri"/>
                <a:cs typeface="Calibri"/>
              </a:rPr>
              <a:t>Ex: Water Review</a:t>
            </a:r>
          </a:p>
          <a:p>
            <a:r>
              <a:rPr lang="en-US" dirty="0">
                <a:latin typeface="Calibri"/>
                <a:cs typeface="Calibri"/>
              </a:rPr>
              <a:t>Search for Record</a:t>
            </a:r>
          </a:p>
          <a:p>
            <a:pPr lvl="1"/>
            <a:r>
              <a:rPr lang="en-US" dirty="0">
                <a:latin typeface="Calibri"/>
                <a:cs typeface="Calibri"/>
              </a:rPr>
              <a:t>In Record Search</a:t>
            </a:r>
          </a:p>
          <a:p>
            <a:r>
              <a:rPr lang="en-US" dirty="0">
                <a:latin typeface="Calibri"/>
                <a:cs typeface="Calibri"/>
              </a:rPr>
              <a:t>Open Workflow, open task</a:t>
            </a:r>
          </a:p>
        </p:txBody>
      </p:sp>
      <p:sp>
        <p:nvSpPr>
          <p:cNvPr id="4" name="Slide Number Placeholder 3">
            <a:extLst>
              <a:ext uri="{FF2B5EF4-FFF2-40B4-BE49-F238E27FC236}">
                <a16:creationId xmlns:a16="http://schemas.microsoft.com/office/drawing/2014/main" id="{47A149B9-DB4F-FBD8-1F0F-33119B814A9D}"/>
              </a:ext>
            </a:extLst>
          </p:cNvPr>
          <p:cNvSpPr>
            <a:spLocks noGrp="1"/>
          </p:cNvSpPr>
          <p:nvPr>
            <p:ph type="sldNum" sz="quarter" idx="4"/>
          </p:nvPr>
        </p:nvSpPr>
        <p:spPr/>
        <p:txBody>
          <a:bodyPr/>
          <a:lstStyle/>
          <a:p>
            <a:fld id="{659ED83C-2D8A-42B0-BBF1-CDE43C1054AA}" type="slidenum">
              <a:rPr lang="en-US" smtClean="0"/>
              <a:pPr/>
              <a:t>27</a:t>
            </a:fld>
            <a:endParaRPr lang="en-US"/>
          </a:p>
        </p:txBody>
      </p:sp>
    </p:spTree>
    <p:extLst>
      <p:ext uri="{BB962C8B-B14F-4D97-AF65-F5344CB8AC3E}">
        <p14:creationId xmlns:p14="http://schemas.microsoft.com/office/powerpoint/2010/main" val="3259048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E39-A6EE-4801-8A25-9E470C7DA1D7}"/>
              </a:ext>
            </a:extLst>
          </p:cNvPr>
          <p:cNvSpPr>
            <a:spLocks noGrp="1"/>
          </p:cNvSpPr>
          <p:nvPr>
            <p:ph type="title"/>
          </p:nvPr>
        </p:nvSpPr>
        <p:spPr/>
        <p:txBody>
          <a:bodyPr/>
          <a:lstStyle/>
          <a:p>
            <a:r>
              <a:rPr lang="en-US"/>
              <a:t>Secondary Review Part 2: Accela </a:t>
            </a:r>
          </a:p>
        </p:txBody>
      </p:sp>
      <p:sp>
        <p:nvSpPr>
          <p:cNvPr id="3" name="Content Placeholder 2">
            <a:extLst>
              <a:ext uri="{FF2B5EF4-FFF2-40B4-BE49-F238E27FC236}">
                <a16:creationId xmlns:a16="http://schemas.microsoft.com/office/drawing/2014/main" id="{47CD527A-1C19-49F7-8291-76540633A9C6}"/>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6">
                    <a:lumMod val="40000"/>
                    <a:lumOff val="60000"/>
                  </a:schemeClr>
                </a:solidFill>
                <a:latin typeface="Calibri"/>
                <a:cs typeface="Calibri"/>
              </a:rPr>
              <a:t>After document review in Bluebeam, update task status and billable hours in Accela</a:t>
            </a:r>
          </a:p>
          <a:p>
            <a:r>
              <a:rPr lang="en-US">
                <a:solidFill>
                  <a:schemeClr val="accent6">
                    <a:lumMod val="40000"/>
                    <a:lumOff val="60000"/>
                  </a:schemeClr>
                </a:solidFill>
                <a:latin typeface="Calibri"/>
                <a:cs typeface="Calibri"/>
              </a:rPr>
              <a:t>How to find your (group’s) assigned task</a:t>
            </a:r>
          </a:p>
          <a:p>
            <a:r>
              <a:rPr lang="en-US" sz="3600" b="1">
                <a:latin typeface="Calibri"/>
                <a:cs typeface="Calibri"/>
              </a:rPr>
              <a:t>How to reassign or claim a task</a:t>
            </a:r>
          </a:p>
          <a:p>
            <a:r>
              <a:rPr lang="en-US">
                <a:solidFill>
                  <a:schemeClr val="accent6">
                    <a:lumMod val="40000"/>
                    <a:lumOff val="60000"/>
                  </a:schemeClr>
                </a:solidFill>
                <a:latin typeface="Calibri"/>
                <a:cs typeface="Calibri"/>
              </a:rPr>
              <a:t>How to complete your task</a:t>
            </a:r>
          </a:p>
          <a:p>
            <a:r>
              <a:rPr lang="en-US">
                <a:solidFill>
                  <a:schemeClr val="accent6">
                    <a:lumMod val="40000"/>
                    <a:lumOff val="60000"/>
                  </a:schemeClr>
                </a:solidFill>
                <a:latin typeface="Calibri"/>
                <a:cs typeface="Calibri"/>
              </a:rPr>
              <a:t>Time Accounting</a:t>
            </a:r>
          </a:p>
          <a:p>
            <a:endParaRPr lang="en-US"/>
          </a:p>
        </p:txBody>
      </p:sp>
      <p:sp>
        <p:nvSpPr>
          <p:cNvPr id="4" name="Slide Number Placeholder 3">
            <a:extLst>
              <a:ext uri="{FF2B5EF4-FFF2-40B4-BE49-F238E27FC236}">
                <a16:creationId xmlns:a16="http://schemas.microsoft.com/office/drawing/2014/main" id="{98514456-B1C5-4C82-9A2D-F334D885E084}"/>
              </a:ext>
            </a:extLst>
          </p:cNvPr>
          <p:cNvSpPr>
            <a:spLocks noGrp="1"/>
          </p:cNvSpPr>
          <p:nvPr>
            <p:ph type="sldNum" sz="quarter" idx="4"/>
          </p:nvPr>
        </p:nvSpPr>
        <p:spPr/>
        <p:txBody>
          <a:bodyPr/>
          <a:lstStyle/>
          <a:p>
            <a:fld id="{659ED83C-2D8A-42B0-BBF1-CDE43C1054AA}" type="slidenum">
              <a:rPr lang="en-US" smtClean="0"/>
              <a:pPr/>
              <a:t>28</a:t>
            </a:fld>
            <a:endParaRPr lang="en-US"/>
          </a:p>
        </p:txBody>
      </p:sp>
    </p:spTree>
    <p:extLst>
      <p:ext uri="{BB962C8B-B14F-4D97-AF65-F5344CB8AC3E}">
        <p14:creationId xmlns:p14="http://schemas.microsoft.com/office/powerpoint/2010/main" val="202637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1214C4-A675-4F27-9CD2-1F4B23C16BAF}"/>
              </a:ext>
            </a:extLst>
          </p:cNvPr>
          <p:cNvPicPr>
            <a:picLocks noChangeAspect="1"/>
          </p:cNvPicPr>
          <p:nvPr/>
        </p:nvPicPr>
        <p:blipFill rotWithShape="1">
          <a:blip r:embed="rId2"/>
          <a:srcRect r="39729"/>
          <a:stretch/>
        </p:blipFill>
        <p:spPr>
          <a:xfrm>
            <a:off x="3231355" y="1850585"/>
            <a:ext cx="5684045" cy="3300805"/>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38DCE662-FB76-46D2-86C1-D556CBD7F982}"/>
              </a:ext>
            </a:extLst>
          </p:cNvPr>
          <p:cNvSpPr>
            <a:spLocks noGrp="1"/>
          </p:cNvSpPr>
          <p:nvPr>
            <p:ph type="title"/>
          </p:nvPr>
        </p:nvSpPr>
        <p:spPr>
          <a:xfrm>
            <a:off x="533400" y="117475"/>
            <a:ext cx="8229600" cy="1143000"/>
          </a:xfrm>
        </p:spPr>
        <p:txBody>
          <a:bodyPr/>
          <a:lstStyle/>
          <a:p>
            <a:r>
              <a:rPr lang="en-US"/>
              <a:t>How to Re-Assign a Task</a:t>
            </a:r>
          </a:p>
        </p:txBody>
      </p:sp>
      <p:sp>
        <p:nvSpPr>
          <p:cNvPr id="3" name="Content Placeholder 2">
            <a:extLst>
              <a:ext uri="{FF2B5EF4-FFF2-40B4-BE49-F238E27FC236}">
                <a16:creationId xmlns:a16="http://schemas.microsoft.com/office/drawing/2014/main" id="{FF988616-6EC4-476E-BF58-EA9E5FCFEE9D}"/>
              </a:ext>
            </a:extLst>
          </p:cNvPr>
          <p:cNvSpPr>
            <a:spLocks noGrp="1"/>
          </p:cNvSpPr>
          <p:nvPr>
            <p:ph idx="1"/>
          </p:nvPr>
        </p:nvSpPr>
        <p:spPr>
          <a:xfrm>
            <a:off x="228600" y="1676400"/>
            <a:ext cx="2914320" cy="4525963"/>
          </a:xfrm>
        </p:spPr>
        <p:txBody>
          <a:bodyPr vert="horz" lIns="91440" tIns="45720" rIns="91440" bIns="45720" rtlCol="0" anchor="t">
            <a:normAutofit/>
          </a:bodyPr>
          <a:lstStyle/>
          <a:p>
            <a:r>
              <a:rPr lang="en-US" sz="2400">
                <a:latin typeface="Calibri"/>
                <a:ea typeface="Calibri"/>
                <a:cs typeface="Calibri"/>
              </a:rPr>
              <a:t>In My Tasks</a:t>
            </a:r>
          </a:p>
          <a:p>
            <a:pPr lvl="1"/>
            <a:r>
              <a:rPr lang="en-US" sz="2000">
                <a:latin typeface="Calibri"/>
                <a:ea typeface="Calibri"/>
                <a:cs typeface="Calibri"/>
              </a:rPr>
              <a:t>Select the record to reassign (beware, the target is very small)</a:t>
            </a:r>
          </a:p>
          <a:p>
            <a:pPr lvl="1"/>
            <a:r>
              <a:rPr lang="en-US" sz="2000">
                <a:latin typeface="Calibri"/>
                <a:ea typeface="Calibri"/>
                <a:cs typeface="Calibri"/>
              </a:rPr>
              <a:t>Click Change Assignment (also available on the task when the record is open</a:t>
            </a:r>
            <a:endParaRPr lang="en-US" sz="2000">
              <a:ea typeface="Calibri"/>
              <a:cs typeface="Calibri"/>
            </a:endParaRPr>
          </a:p>
          <a:p>
            <a:endParaRPr lang="en-US" sz="2400"/>
          </a:p>
          <a:p>
            <a:endParaRPr lang="en-US" sz="2400"/>
          </a:p>
        </p:txBody>
      </p:sp>
      <p:sp>
        <p:nvSpPr>
          <p:cNvPr id="4" name="Slide Number Placeholder 3">
            <a:extLst>
              <a:ext uri="{FF2B5EF4-FFF2-40B4-BE49-F238E27FC236}">
                <a16:creationId xmlns:a16="http://schemas.microsoft.com/office/drawing/2014/main" id="{942396E1-C188-4AA4-BB03-6FDB079E2BEB}"/>
              </a:ext>
            </a:extLst>
          </p:cNvPr>
          <p:cNvSpPr>
            <a:spLocks noGrp="1"/>
          </p:cNvSpPr>
          <p:nvPr>
            <p:ph type="sldNum" sz="quarter" idx="4"/>
          </p:nvPr>
        </p:nvSpPr>
        <p:spPr/>
        <p:txBody>
          <a:bodyPr/>
          <a:lstStyle/>
          <a:p>
            <a:fld id="{659ED83C-2D8A-42B0-BBF1-CDE43C1054AA}" type="slidenum">
              <a:rPr lang="en-US" smtClean="0"/>
              <a:pPr/>
              <a:t>29</a:t>
            </a:fld>
            <a:endParaRPr lang="en-US"/>
          </a:p>
        </p:txBody>
      </p:sp>
      <p:sp>
        <p:nvSpPr>
          <p:cNvPr id="7" name="Rectangle 6">
            <a:extLst>
              <a:ext uri="{FF2B5EF4-FFF2-40B4-BE49-F238E27FC236}">
                <a16:creationId xmlns:a16="http://schemas.microsoft.com/office/drawing/2014/main" id="{0D871CBF-F4A1-4A32-9DF3-54181864AABF}"/>
              </a:ext>
            </a:extLst>
          </p:cNvPr>
          <p:cNvSpPr/>
          <p:nvPr/>
        </p:nvSpPr>
        <p:spPr>
          <a:xfrm>
            <a:off x="4720713" y="3675062"/>
            <a:ext cx="304800" cy="30480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86FA94-121A-45A5-BEE9-0049A025AA78}"/>
              </a:ext>
            </a:extLst>
          </p:cNvPr>
          <p:cNvSpPr/>
          <p:nvPr/>
        </p:nvSpPr>
        <p:spPr>
          <a:xfrm>
            <a:off x="5410200" y="2262980"/>
            <a:ext cx="1233488" cy="327819"/>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CF9EB5-550F-4321-8F99-479F89899305}"/>
              </a:ext>
            </a:extLst>
          </p:cNvPr>
          <p:cNvSpPr txBox="1"/>
          <p:nvPr/>
        </p:nvSpPr>
        <p:spPr>
          <a:xfrm>
            <a:off x="762000" y="5862935"/>
            <a:ext cx="7696200" cy="523220"/>
          </a:xfrm>
          <a:prstGeom prst="rect">
            <a:avLst/>
          </a:prstGeom>
          <a:noFill/>
        </p:spPr>
        <p:txBody>
          <a:bodyPr wrap="square" rtlCol="0">
            <a:spAutoFit/>
          </a:bodyPr>
          <a:lstStyle/>
          <a:p>
            <a:r>
              <a:rPr lang="en-US" sz="2800">
                <a:solidFill>
                  <a:srgbClr val="FF6C2C"/>
                </a:solidFill>
              </a:rPr>
              <a:t>TIP: you can select more than one record at a time</a:t>
            </a:r>
          </a:p>
        </p:txBody>
      </p:sp>
      <p:pic>
        <p:nvPicPr>
          <p:cNvPr id="11" name="Picture 10">
            <a:extLst>
              <a:ext uri="{FF2B5EF4-FFF2-40B4-BE49-F238E27FC236}">
                <a16:creationId xmlns:a16="http://schemas.microsoft.com/office/drawing/2014/main" id="{B397726C-18C0-4980-9A44-4C46267377B8}"/>
              </a:ext>
            </a:extLst>
          </p:cNvPr>
          <p:cNvPicPr>
            <a:picLocks noChangeAspect="1"/>
          </p:cNvPicPr>
          <p:nvPr/>
        </p:nvPicPr>
        <p:blipFill>
          <a:blip r:embed="rId3"/>
          <a:stretch>
            <a:fillRect/>
          </a:stretch>
        </p:blipFill>
        <p:spPr>
          <a:xfrm>
            <a:off x="4757584" y="4653735"/>
            <a:ext cx="231058" cy="223837"/>
          </a:xfrm>
          <a:prstGeom prst="rect">
            <a:avLst/>
          </a:prstGeom>
        </p:spPr>
      </p:pic>
      <p:pic>
        <p:nvPicPr>
          <p:cNvPr id="14" name="Picture 13">
            <a:extLst>
              <a:ext uri="{FF2B5EF4-FFF2-40B4-BE49-F238E27FC236}">
                <a16:creationId xmlns:a16="http://schemas.microsoft.com/office/drawing/2014/main" id="{F8DFA378-A498-4AD1-A7BA-031B031DD17F}"/>
              </a:ext>
            </a:extLst>
          </p:cNvPr>
          <p:cNvPicPr>
            <a:picLocks noChangeAspect="1"/>
          </p:cNvPicPr>
          <p:nvPr/>
        </p:nvPicPr>
        <p:blipFill>
          <a:blip r:embed="rId3"/>
          <a:stretch>
            <a:fillRect/>
          </a:stretch>
        </p:blipFill>
        <p:spPr>
          <a:xfrm>
            <a:off x="4757584" y="3715544"/>
            <a:ext cx="231058" cy="223837"/>
          </a:xfrm>
          <a:prstGeom prst="rect">
            <a:avLst/>
          </a:prstGeom>
        </p:spPr>
      </p:pic>
      <p:sp>
        <p:nvSpPr>
          <p:cNvPr id="5" name="TextBox 4">
            <a:extLst>
              <a:ext uri="{FF2B5EF4-FFF2-40B4-BE49-F238E27FC236}">
                <a16:creationId xmlns:a16="http://schemas.microsoft.com/office/drawing/2014/main" id="{2C0F64FC-8CF3-81FD-C8FD-81B2EE92B59E}"/>
              </a:ext>
            </a:extLst>
          </p:cNvPr>
          <p:cNvSpPr txBox="1"/>
          <p:nvPr/>
        </p:nvSpPr>
        <p:spPr>
          <a:xfrm>
            <a:off x="597999" y="1080511"/>
            <a:ext cx="81615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Re-Assign a task so it ends up in their </a:t>
            </a:r>
            <a:r>
              <a:rPr lang="en-US" sz="2400" b="1"/>
              <a:t>My Tasks</a:t>
            </a:r>
            <a:endParaRPr lang="en-US" sz="2400" b="1">
              <a:ea typeface="Calibri"/>
              <a:cs typeface="Calibri"/>
            </a:endParaRPr>
          </a:p>
        </p:txBody>
      </p:sp>
    </p:spTree>
    <p:extLst>
      <p:ext uri="{BB962C8B-B14F-4D97-AF65-F5344CB8AC3E}">
        <p14:creationId xmlns:p14="http://schemas.microsoft.com/office/powerpoint/2010/main" val="239095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459769" y="914399"/>
            <a:ext cx="8229600" cy="5807075"/>
          </a:xfrm>
        </p:spPr>
        <p:txBody>
          <a:bodyPr>
            <a:normAutofit/>
          </a:bodyPr>
          <a:lstStyle/>
          <a:p>
            <a:pPr marL="514350" indent="-514350" fontAlgn="base">
              <a:buAutoNum type="arabicPeriod"/>
            </a:pPr>
            <a:r>
              <a:rPr lang="en-US" sz="3600" b="1"/>
              <a:t>Street Use Permit Process and Roles</a:t>
            </a:r>
          </a:p>
          <a:p>
            <a:pPr marL="514350" indent="-514350" fontAlgn="base">
              <a:buAutoNum type="arabicPeriod"/>
            </a:pPr>
            <a:r>
              <a:rPr lang="en-US">
                <a:solidFill>
                  <a:schemeClr val="accent6">
                    <a:lumMod val="40000"/>
                    <a:lumOff val="60000"/>
                  </a:schemeClr>
                </a:solidFill>
              </a:rPr>
              <a:t>Two Parts to Completing Secondary Review</a:t>
            </a:r>
          </a:p>
          <a:p>
            <a:pPr marL="914400" lvl="1" indent="-514350" fontAlgn="base">
              <a:buFont typeface="+mj-lt"/>
              <a:buAutoNum type="alphaLcPeriod"/>
            </a:pPr>
            <a:r>
              <a:rPr lang="en-US">
                <a:solidFill>
                  <a:schemeClr val="accent6">
                    <a:lumMod val="40000"/>
                    <a:lumOff val="60000"/>
                  </a:schemeClr>
                </a:solidFill>
              </a:rPr>
              <a:t>Bluebeam for document review</a:t>
            </a:r>
          </a:p>
          <a:p>
            <a:pPr marL="914400" lvl="1" indent="-514350" fontAlgn="base">
              <a:buFont typeface="+mj-lt"/>
              <a:buAutoNum type="alphaLcPeriod"/>
            </a:pPr>
            <a:r>
              <a:rPr lang="en-US">
                <a:solidFill>
                  <a:schemeClr val="accent6">
                    <a:lumMod val="40000"/>
                    <a:lumOff val="60000"/>
                  </a:schemeClr>
                </a:solidFill>
              </a:rPr>
              <a:t>Accela for time entry and task status</a:t>
            </a:r>
          </a:p>
          <a:p>
            <a:pPr marL="514350" indent="-514350" fontAlgn="base">
              <a:buFont typeface="+mj-lt"/>
              <a:buAutoNum type="arabicPeriod"/>
            </a:pPr>
            <a:r>
              <a:rPr lang="en-US">
                <a:solidFill>
                  <a:schemeClr val="accent6">
                    <a:lumMod val="40000"/>
                    <a:lumOff val="60000"/>
                  </a:schemeClr>
                </a:solidFill>
              </a:rPr>
              <a:t>Job Aids for Your Reference</a:t>
            </a:r>
          </a:p>
        </p:txBody>
      </p:sp>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p:txBody>
          <a:bodyPr/>
          <a:lstStyle/>
          <a:p>
            <a:fld id="{659ED83C-2D8A-42B0-BBF1-CDE43C1054AA}" type="slidenum">
              <a:rPr lang="en-US" smtClean="0"/>
              <a:pPr/>
              <a:t>3</a:t>
            </a:fld>
            <a:endParaRPr lang="en-US"/>
          </a:p>
        </p:txBody>
      </p:sp>
    </p:spTree>
    <p:extLst>
      <p:ext uri="{BB962C8B-B14F-4D97-AF65-F5344CB8AC3E}">
        <p14:creationId xmlns:p14="http://schemas.microsoft.com/office/powerpoint/2010/main" val="386747307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D7AE-0C14-4F3A-A80A-92874ECF84B2}"/>
              </a:ext>
            </a:extLst>
          </p:cNvPr>
          <p:cNvSpPr>
            <a:spLocks noGrp="1"/>
          </p:cNvSpPr>
          <p:nvPr>
            <p:ph type="title"/>
          </p:nvPr>
        </p:nvSpPr>
        <p:spPr/>
        <p:txBody>
          <a:bodyPr/>
          <a:lstStyle/>
          <a:p>
            <a:r>
              <a:rPr lang="en-US"/>
              <a:t>How to Re-assign a Task</a:t>
            </a:r>
          </a:p>
        </p:txBody>
      </p:sp>
      <p:pic>
        <p:nvPicPr>
          <p:cNvPr id="6" name="Content Placeholder 5">
            <a:extLst>
              <a:ext uri="{FF2B5EF4-FFF2-40B4-BE49-F238E27FC236}">
                <a16:creationId xmlns:a16="http://schemas.microsoft.com/office/drawing/2014/main" id="{C6E45D52-A033-4B7D-86DB-753C42D518E7}"/>
              </a:ext>
            </a:extLst>
          </p:cNvPr>
          <p:cNvPicPr>
            <a:picLocks noGrp="1" noChangeAspect="1"/>
          </p:cNvPicPr>
          <p:nvPr>
            <p:ph idx="1"/>
          </p:nvPr>
        </p:nvPicPr>
        <p:blipFill>
          <a:blip r:embed="rId2"/>
          <a:stretch>
            <a:fillRect/>
          </a:stretch>
        </p:blipFill>
        <p:spPr>
          <a:xfrm>
            <a:off x="3810000" y="1289032"/>
            <a:ext cx="4817628" cy="2390793"/>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2538F0F3-588C-4A0D-801C-A78C73D8857B}"/>
              </a:ext>
            </a:extLst>
          </p:cNvPr>
          <p:cNvSpPr>
            <a:spLocks noGrp="1"/>
          </p:cNvSpPr>
          <p:nvPr>
            <p:ph type="sldNum" sz="quarter" idx="4"/>
          </p:nvPr>
        </p:nvSpPr>
        <p:spPr/>
        <p:txBody>
          <a:bodyPr/>
          <a:lstStyle/>
          <a:p>
            <a:fld id="{659ED83C-2D8A-42B0-BBF1-CDE43C1054AA}" type="slidenum">
              <a:rPr lang="en-US" smtClean="0"/>
              <a:pPr/>
              <a:t>30</a:t>
            </a:fld>
            <a:endParaRPr lang="en-US"/>
          </a:p>
        </p:txBody>
      </p:sp>
      <p:sp>
        <p:nvSpPr>
          <p:cNvPr id="7" name="Content Placeholder 2">
            <a:extLst>
              <a:ext uri="{FF2B5EF4-FFF2-40B4-BE49-F238E27FC236}">
                <a16:creationId xmlns:a16="http://schemas.microsoft.com/office/drawing/2014/main" id="{EBFD8DCE-0EFE-420B-A1E7-18D784FF2643}"/>
              </a:ext>
            </a:extLst>
          </p:cNvPr>
          <p:cNvSpPr txBox="1">
            <a:spLocks/>
          </p:cNvSpPr>
          <p:nvPr/>
        </p:nvSpPr>
        <p:spPr>
          <a:xfrm>
            <a:off x="228600" y="1295400"/>
            <a:ext cx="35814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 the pop-up</a:t>
            </a:r>
          </a:p>
          <a:p>
            <a:pPr lvl="1"/>
            <a:r>
              <a:rPr lang="en-US"/>
              <a:t>Click Current Department</a:t>
            </a:r>
          </a:p>
          <a:p>
            <a:pPr lvl="1"/>
            <a:r>
              <a:rPr lang="en-US"/>
              <a:t>Select Current User from drop down (notice all selected tasks can only be re-assigned to one person at a time)</a:t>
            </a:r>
          </a:p>
          <a:p>
            <a:pPr lvl="1"/>
            <a:r>
              <a:rPr lang="en-US"/>
              <a:t>Click Submit</a:t>
            </a:r>
          </a:p>
          <a:p>
            <a:endParaRPr lang="en-US"/>
          </a:p>
          <a:p>
            <a:endParaRPr lang="en-US"/>
          </a:p>
        </p:txBody>
      </p:sp>
      <p:sp>
        <p:nvSpPr>
          <p:cNvPr id="8" name="TextBox 7">
            <a:extLst>
              <a:ext uri="{FF2B5EF4-FFF2-40B4-BE49-F238E27FC236}">
                <a16:creationId xmlns:a16="http://schemas.microsoft.com/office/drawing/2014/main" id="{BCB6EFCA-9A12-4A9E-BE0A-717E4778DF83}"/>
              </a:ext>
            </a:extLst>
          </p:cNvPr>
          <p:cNvSpPr txBox="1"/>
          <p:nvPr/>
        </p:nvSpPr>
        <p:spPr>
          <a:xfrm>
            <a:off x="4097772" y="4203918"/>
            <a:ext cx="4817628" cy="1815882"/>
          </a:xfrm>
          <a:prstGeom prst="rect">
            <a:avLst/>
          </a:prstGeom>
          <a:noFill/>
        </p:spPr>
        <p:txBody>
          <a:bodyPr wrap="square" rtlCol="0">
            <a:spAutoFit/>
          </a:bodyPr>
          <a:lstStyle/>
          <a:p>
            <a:r>
              <a:rPr lang="en-US" sz="2800" i="1"/>
              <a:t>On Submit, the task is reassigned and will show in somebody else’s My Tasks queue</a:t>
            </a:r>
          </a:p>
        </p:txBody>
      </p:sp>
      <p:pic>
        <p:nvPicPr>
          <p:cNvPr id="5" name="Picture 4">
            <a:extLst>
              <a:ext uri="{FF2B5EF4-FFF2-40B4-BE49-F238E27FC236}">
                <a16:creationId xmlns:a16="http://schemas.microsoft.com/office/drawing/2014/main" id="{2671A4CD-1184-4E56-8C72-B4A1D27B759B}"/>
              </a:ext>
            </a:extLst>
          </p:cNvPr>
          <p:cNvPicPr>
            <a:picLocks noChangeAspect="1"/>
          </p:cNvPicPr>
          <p:nvPr/>
        </p:nvPicPr>
        <p:blipFill>
          <a:blip r:embed="rId3"/>
          <a:stretch>
            <a:fillRect/>
          </a:stretch>
        </p:blipFill>
        <p:spPr>
          <a:xfrm>
            <a:off x="3810000" y="1828800"/>
            <a:ext cx="4740275" cy="700486"/>
          </a:xfrm>
          <a:prstGeom prst="rect">
            <a:avLst/>
          </a:prstGeom>
        </p:spPr>
      </p:pic>
    </p:spTree>
    <p:extLst>
      <p:ext uri="{BB962C8B-B14F-4D97-AF65-F5344CB8AC3E}">
        <p14:creationId xmlns:p14="http://schemas.microsoft.com/office/powerpoint/2010/main" val="1080077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E662-FB76-46D2-86C1-D556CBD7F982}"/>
              </a:ext>
            </a:extLst>
          </p:cNvPr>
          <p:cNvSpPr>
            <a:spLocks noGrp="1"/>
          </p:cNvSpPr>
          <p:nvPr>
            <p:ph type="title"/>
          </p:nvPr>
        </p:nvSpPr>
        <p:spPr>
          <a:xfrm>
            <a:off x="533400" y="117475"/>
            <a:ext cx="8229600" cy="1143000"/>
          </a:xfrm>
        </p:spPr>
        <p:txBody>
          <a:bodyPr/>
          <a:lstStyle/>
          <a:p>
            <a:r>
              <a:rPr lang="en-US"/>
              <a:t>How to Claim a Task</a:t>
            </a:r>
          </a:p>
        </p:txBody>
      </p:sp>
      <p:sp>
        <p:nvSpPr>
          <p:cNvPr id="3" name="Content Placeholder 2">
            <a:extLst>
              <a:ext uri="{FF2B5EF4-FFF2-40B4-BE49-F238E27FC236}">
                <a16:creationId xmlns:a16="http://schemas.microsoft.com/office/drawing/2014/main" id="{FF988616-6EC4-476E-BF58-EA9E5FCFEE9D}"/>
              </a:ext>
            </a:extLst>
          </p:cNvPr>
          <p:cNvSpPr>
            <a:spLocks noGrp="1"/>
          </p:cNvSpPr>
          <p:nvPr>
            <p:ph idx="1"/>
          </p:nvPr>
        </p:nvSpPr>
        <p:spPr>
          <a:xfrm>
            <a:off x="228600" y="1676400"/>
            <a:ext cx="2819400" cy="4525963"/>
          </a:xfrm>
        </p:spPr>
        <p:txBody>
          <a:bodyPr/>
          <a:lstStyle/>
          <a:p>
            <a:r>
              <a:rPr lang="en-US"/>
              <a:t>In My Tasks</a:t>
            </a:r>
          </a:p>
          <a:p>
            <a:pPr lvl="1"/>
            <a:r>
              <a:rPr lang="en-US"/>
              <a:t>Select the record to claim (beware, the target is very small)</a:t>
            </a:r>
          </a:p>
          <a:p>
            <a:pPr lvl="1"/>
            <a:r>
              <a:rPr lang="en-US"/>
              <a:t>Click Claim</a:t>
            </a:r>
          </a:p>
          <a:p>
            <a:endParaRPr lang="en-US"/>
          </a:p>
          <a:p>
            <a:endParaRPr lang="en-US"/>
          </a:p>
        </p:txBody>
      </p:sp>
      <p:sp>
        <p:nvSpPr>
          <p:cNvPr id="4" name="Slide Number Placeholder 3">
            <a:extLst>
              <a:ext uri="{FF2B5EF4-FFF2-40B4-BE49-F238E27FC236}">
                <a16:creationId xmlns:a16="http://schemas.microsoft.com/office/drawing/2014/main" id="{942396E1-C188-4AA4-BB03-6FDB079E2BEB}"/>
              </a:ext>
            </a:extLst>
          </p:cNvPr>
          <p:cNvSpPr>
            <a:spLocks noGrp="1"/>
          </p:cNvSpPr>
          <p:nvPr>
            <p:ph type="sldNum" sz="quarter" idx="4"/>
          </p:nvPr>
        </p:nvSpPr>
        <p:spPr/>
        <p:txBody>
          <a:bodyPr/>
          <a:lstStyle/>
          <a:p>
            <a:fld id="{659ED83C-2D8A-42B0-BBF1-CDE43C1054AA}" type="slidenum">
              <a:rPr lang="en-US" smtClean="0"/>
              <a:pPr/>
              <a:t>31</a:t>
            </a:fld>
            <a:endParaRPr lang="en-US"/>
          </a:p>
        </p:txBody>
      </p:sp>
      <p:pic>
        <p:nvPicPr>
          <p:cNvPr id="9" name="Picture 8">
            <a:extLst>
              <a:ext uri="{FF2B5EF4-FFF2-40B4-BE49-F238E27FC236}">
                <a16:creationId xmlns:a16="http://schemas.microsoft.com/office/drawing/2014/main" id="{AB6B1D12-B26C-405F-BE3C-238425E57AF5}"/>
              </a:ext>
            </a:extLst>
          </p:cNvPr>
          <p:cNvPicPr>
            <a:picLocks noChangeAspect="1"/>
          </p:cNvPicPr>
          <p:nvPr/>
        </p:nvPicPr>
        <p:blipFill rotWithShape="1">
          <a:blip r:embed="rId2"/>
          <a:srcRect r="39729"/>
          <a:stretch/>
        </p:blipFill>
        <p:spPr>
          <a:xfrm>
            <a:off x="3231355" y="1850585"/>
            <a:ext cx="5684045" cy="3300805"/>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E74F1F5E-62AF-4092-9309-1158ECE775F7}"/>
              </a:ext>
            </a:extLst>
          </p:cNvPr>
          <p:cNvSpPr/>
          <p:nvPr/>
        </p:nvSpPr>
        <p:spPr>
          <a:xfrm>
            <a:off x="4720713" y="3675062"/>
            <a:ext cx="304800" cy="30480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037015-15C4-4D49-9B17-E60ACCB8E789}"/>
              </a:ext>
            </a:extLst>
          </p:cNvPr>
          <p:cNvSpPr/>
          <p:nvPr/>
        </p:nvSpPr>
        <p:spPr>
          <a:xfrm>
            <a:off x="6553200" y="2262980"/>
            <a:ext cx="533400" cy="327819"/>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C85853D-43CE-45D3-8C7D-C90893ED3768}"/>
              </a:ext>
            </a:extLst>
          </p:cNvPr>
          <p:cNvPicPr>
            <a:picLocks noChangeAspect="1"/>
          </p:cNvPicPr>
          <p:nvPr/>
        </p:nvPicPr>
        <p:blipFill>
          <a:blip r:embed="rId3"/>
          <a:stretch>
            <a:fillRect/>
          </a:stretch>
        </p:blipFill>
        <p:spPr>
          <a:xfrm>
            <a:off x="4757584" y="3715544"/>
            <a:ext cx="231058" cy="223837"/>
          </a:xfrm>
          <a:prstGeom prst="rect">
            <a:avLst/>
          </a:prstGeom>
        </p:spPr>
      </p:pic>
      <p:sp>
        <p:nvSpPr>
          <p:cNvPr id="5" name="TextBox 4">
            <a:extLst>
              <a:ext uri="{FF2B5EF4-FFF2-40B4-BE49-F238E27FC236}">
                <a16:creationId xmlns:a16="http://schemas.microsoft.com/office/drawing/2014/main" id="{4AED1141-897F-8E2A-08BD-10AB7826A03D}"/>
              </a:ext>
            </a:extLst>
          </p:cNvPr>
          <p:cNvSpPr txBox="1"/>
          <p:nvPr/>
        </p:nvSpPr>
        <p:spPr>
          <a:xfrm>
            <a:off x="597999" y="985591"/>
            <a:ext cx="816157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Claim a task so it ends up in your </a:t>
            </a:r>
            <a:r>
              <a:rPr lang="en-US" sz="2400" b="1"/>
              <a:t>My Tasks </a:t>
            </a:r>
            <a:r>
              <a:rPr lang="en-US" sz="2000" i="1"/>
              <a:t>and</a:t>
            </a:r>
            <a:r>
              <a:rPr lang="en-US" sz="2000"/>
              <a:t> so you can bill time to the task</a:t>
            </a:r>
            <a:endParaRPr lang="en-US" sz="2000">
              <a:ea typeface="Calibri"/>
              <a:cs typeface="Calibri"/>
            </a:endParaRPr>
          </a:p>
        </p:txBody>
      </p:sp>
    </p:spTree>
    <p:extLst>
      <p:ext uri="{BB962C8B-B14F-4D97-AF65-F5344CB8AC3E}">
        <p14:creationId xmlns:p14="http://schemas.microsoft.com/office/powerpoint/2010/main" val="400141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E39-A6EE-4801-8A25-9E470C7DA1D7}"/>
              </a:ext>
            </a:extLst>
          </p:cNvPr>
          <p:cNvSpPr>
            <a:spLocks noGrp="1"/>
          </p:cNvSpPr>
          <p:nvPr>
            <p:ph type="title"/>
          </p:nvPr>
        </p:nvSpPr>
        <p:spPr/>
        <p:txBody>
          <a:bodyPr/>
          <a:lstStyle/>
          <a:p>
            <a:r>
              <a:rPr lang="en-US"/>
              <a:t>Secondary Review Part 2: Accela </a:t>
            </a:r>
          </a:p>
        </p:txBody>
      </p:sp>
      <p:sp>
        <p:nvSpPr>
          <p:cNvPr id="3" name="Content Placeholder 2">
            <a:extLst>
              <a:ext uri="{FF2B5EF4-FFF2-40B4-BE49-F238E27FC236}">
                <a16:creationId xmlns:a16="http://schemas.microsoft.com/office/drawing/2014/main" id="{47CD527A-1C19-49F7-8291-76540633A9C6}"/>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6">
                    <a:lumMod val="40000"/>
                    <a:lumOff val="60000"/>
                  </a:schemeClr>
                </a:solidFill>
                <a:latin typeface="Calibri"/>
                <a:cs typeface="Calibri"/>
              </a:rPr>
              <a:t>After document review in Bluebeam, update task status and billable hours in Accela</a:t>
            </a:r>
          </a:p>
          <a:p>
            <a:r>
              <a:rPr lang="en-US">
                <a:solidFill>
                  <a:schemeClr val="accent6">
                    <a:lumMod val="40000"/>
                    <a:lumOff val="60000"/>
                  </a:schemeClr>
                </a:solidFill>
                <a:latin typeface="Calibri"/>
                <a:cs typeface="Calibri"/>
              </a:rPr>
              <a:t>How to find your (group’s) assigned task</a:t>
            </a:r>
          </a:p>
          <a:p>
            <a:r>
              <a:rPr lang="en-US">
                <a:solidFill>
                  <a:schemeClr val="accent6">
                    <a:lumMod val="40000"/>
                    <a:lumOff val="60000"/>
                  </a:schemeClr>
                </a:solidFill>
                <a:latin typeface="Calibri"/>
                <a:cs typeface="Calibri"/>
              </a:rPr>
              <a:t>How to reassign or claim a task</a:t>
            </a:r>
          </a:p>
          <a:p>
            <a:r>
              <a:rPr lang="en-US" sz="3600" b="1">
                <a:latin typeface="Calibri"/>
                <a:cs typeface="Calibri"/>
              </a:rPr>
              <a:t>How to complete your task</a:t>
            </a:r>
          </a:p>
          <a:p>
            <a:r>
              <a:rPr lang="en-US">
                <a:solidFill>
                  <a:schemeClr val="accent6">
                    <a:lumMod val="40000"/>
                    <a:lumOff val="60000"/>
                  </a:schemeClr>
                </a:solidFill>
                <a:latin typeface="Calibri"/>
                <a:cs typeface="Calibri"/>
              </a:rPr>
              <a:t>Time Accounting</a:t>
            </a:r>
          </a:p>
          <a:p>
            <a:endParaRPr lang="en-US"/>
          </a:p>
        </p:txBody>
      </p:sp>
      <p:sp>
        <p:nvSpPr>
          <p:cNvPr id="4" name="Slide Number Placeholder 3">
            <a:extLst>
              <a:ext uri="{FF2B5EF4-FFF2-40B4-BE49-F238E27FC236}">
                <a16:creationId xmlns:a16="http://schemas.microsoft.com/office/drawing/2014/main" id="{98514456-B1C5-4C82-9A2D-F334D885E084}"/>
              </a:ext>
            </a:extLst>
          </p:cNvPr>
          <p:cNvSpPr>
            <a:spLocks noGrp="1"/>
          </p:cNvSpPr>
          <p:nvPr>
            <p:ph type="sldNum" sz="quarter" idx="4"/>
          </p:nvPr>
        </p:nvSpPr>
        <p:spPr/>
        <p:txBody>
          <a:bodyPr/>
          <a:lstStyle/>
          <a:p>
            <a:fld id="{659ED83C-2D8A-42B0-BBF1-CDE43C1054AA}" type="slidenum">
              <a:rPr lang="en-US" smtClean="0"/>
              <a:pPr/>
              <a:t>32</a:t>
            </a:fld>
            <a:endParaRPr lang="en-US"/>
          </a:p>
        </p:txBody>
      </p:sp>
    </p:spTree>
    <p:extLst>
      <p:ext uri="{BB962C8B-B14F-4D97-AF65-F5344CB8AC3E}">
        <p14:creationId xmlns:p14="http://schemas.microsoft.com/office/powerpoint/2010/main" val="1008499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2AC7-BC5C-432C-AF0E-C1A77194CA6E}"/>
              </a:ext>
            </a:extLst>
          </p:cNvPr>
          <p:cNvSpPr>
            <a:spLocks noGrp="1"/>
          </p:cNvSpPr>
          <p:nvPr>
            <p:ph type="title"/>
          </p:nvPr>
        </p:nvSpPr>
        <p:spPr/>
        <p:txBody>
          <a:bodyPr/>
          <a:lstStyle/>
          <a:p>
            <a:r>
              <a:rPr lang="en-US"/>
              <a:t>How to complete your task</a:t>
            </a:r>
          </a:p>
        </p:txBody>
      </p:sp>
      <p:sp>
        <p:nvSpPr>
          <p:cNvPr id="3" name="Content Placeholder 2">
            <a:extLst>
              <a:ext uri="{FF2B5EF4-FFF2-40B4-BE49-F238E27FC236}">
                <a16:creationId xmlns:a16="http://schemas.microsoft.com/office/drawing/2014/main" id="{9ABF6411-B622-4559-9F36-68E27F034978}"/>
              </a:ext>
            </a:extLst>
          </p:cNvPr>
          <p:cNvSpPr>
            <a:spLocks noGrp="1"/>
          </p:cNvSpPr>
          <p:nvPr>
            <p:ph idx="1"/>
          </p:nvPr>
        </p:nvSpPr>
        <p:spPr>
          <a:xfrm>
            <a:off x="533400" y="1276680"/>
            <a:ext cx="8229600" cy="4525963"/>
          </a:xfrm>
        </p:spPr>
        <p:txBody>
          <a:bodyPr>
            <a:normAutofit lnSpcReduction="10000"/>
          </a:bodyPr>
          <a:lstStyle/>
          <a:p>
            <a:pPr marL="514350" indent="-514350">
              <a:buFont typeface="+mj-lt"/>
              <a:buAutoNum type="arabicPeriod"/>
            </a:pPr>
            <a:r>
              <a:rPr lang="en-US"/>
              <a:t>Add Time</a:t>
            </a:r>
          </a:p>
          <a:p>
            <a:pPr marL="514350" indent="-514350">
              <a:buFont typeface="+mj-lt"/>
              <a:buAutoNum type="arabicPeriod"/>
            </a:pPr>
            <a:r>
              <a:rPr lang="en-US"/>
              <a:t>Status Task</a:t>
            </a:r>
          </a:p>
          <a:p>
            <a:r>
              <a:rPr lang="en-US"/>
              <a:t>A few words on time</a:t>
            </a:r>
          </a:p>
          <a:p>
            <a:pPr lvl="1"/>
            <a:r>
              <a:rPr lang="en-US"/>
              <a:t>When added to the Task</a:t>
            </a:r>
          </a:p>
          <a:p>
            <a:pPr lvl="2"/>
            <a:r>
              <a:rPr lang="en-US"/>
              <a:t>Fewer clicks, fewer mistakes</a:t>
            </a:r>
          </a:p>
          <a:p>
            <a:pPr lvl="2"/>
            <a:r>
              <a:rPr lang="en-US"/>
              <a:t>No task comments to invoice</a:t>
            </a:r>
          </a:p>
          <a:p>
            <a:pPr lvl="1"/>
            <a:r>
              <a:rPr lang="en-US"/>
              <a:t>When added to Time Accounting</a:t>
            </a:r>
          </a:p>
          <a:p>
            <a:pPr lvl="2"/>
            <a:r>
              <a:rPr lang="en-US"/>
              <a:t>More clicks, more mistakes</a:t>
            </a:r>
          </a:p>
          <a:p>
            <a:pPr lvl="2"/>
            <a:r>
              <a:rPr lang="en-US"/>
              <a:t>Comments added to invoice</a:t>
            </a:r>
          </a:p>
          <a:p>
            <a:pPr lvl="1"/>
            <a:r>
              <a:rPr lang="en-US"/>
              <a:t>Combo = best of both worlds</a:t>
            </a:r>
          </a:p>
          <a:p>
            <a:pPr lvl="2"/>
            <a:endParaRPr lang="en-US"/>
          </a:p>
          <a:p>
            <a:pPr lvl="1"/>
            <a:endParaRPr lang="en-US"/>
          </a:p>
        </p:txBody>
      </p:sp>
      <p:sp>
        <p:nvSpPr>
          <p:cNvPr id="4" name="Slide Number Placeholder 3">
            <a:extLst>
              <a:ext uri="{FF2B5EF4-FFF2-40B4-BE49-F238E27FC236}">
                <a16:creationId xmlns:a16="http://schemas.microsoft.com/office/drawing/2014/main" id="{28DA3F2D-9CA8-4E1C-8749-8192F70252AF}"/>
              </a:ext>
            </a:extLst>
          </p:cNvPr>
          <p:cNvSpPr>
            <a:spLocks noGrp="1"/>
          </p:cNvSpPr>
          <p:nvPr>
            <p:ph type="sldNum" sz="quarter" idx="4"/>
          </p:nvPr>
        </p:nvSpPr>
        <p:spPr/>
        <p:txBody>
          <a:bodyPr/>
          <a:lstStyle/>
          <a:p>
            <a:fld id="{659ED83C-2D8A-42B0-BBF1-CDE43C1054AA}" type="slidenum">
              <a:rPr lang="en-US" smtClean="0"/>
              <a:pPr/>
              <a:t>33</a:t>
            </a:fld>
            <a:endParaRPr lang="en-US"/>
          </a:p>
        </p:txBody>
      </p:sp>
      <p:sp>
        <p:nvSpPr>
          <p:cNvPr id="5" name="TextBox 1">
            <a:extLst>
              <a:ext uri="{FF2B5EF4-FFF2-40B4-BE49-F238E27FC236}">
                <a16:creationId xmlns:a16="http://schemas.microsoft.com/office/drawing/2014/main" id="{D8F828A8-F07D-7AE0-E1C7-F30AE29CBE71}"/>
              </a:ext>
            </a:extLst>
          </p:cNvPr>
          <p:cNvSpPr txBox="1"/>
          <p:nvPr/>
        </p:nvSpPr>
        <p:spPr>
          <a:xfrm>
            <a:off x="532609" y="5728464"/>
            <a:ext cx="7696200" cy="9541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6C2C"/>
                </a:solidFill>
              </a:rPr>
              <a:t>IMPORTANT: In order to charge time to a task </a:t>
            </a:r>
            <a:r>
              <a:rPr lang="en-US" sz="2800" b="1" i="1" dirty="0">
                <a:solidFill>
                  <a:srgbClr val="FF6C2C"/>
                </a:solidFill>
              </a:rPr>
              <a:t>when you status it</a:t>
            </a:r>
            <a:r>
              <a:rPr lang="en-US" sz="2800" dirty="0">
                <a:solidFill>
                  <a:srgbClr val="FF6C2C"/>
                </a:solidFill>
              </a:rPr>
              <a:t>, the task must be assigned to you</a:t>
            </a:r>
          </a:p>
        </p:txBody>
      </p:sp>
    </p:spTree>
    <p:extLst>
      <p:ext uri="{BB962C8B-B14F-4D97-AF65-F5344CB8AC3E}">
        <p14:creationId xmlns:p14="http://schemas.microsoft.com/office/powerpoint/2010/main" val="269699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7091-20D9-4382-9493-9840C847DB53}"/>
              </a:ext>
            </a:extLst>
          </p:cNvPr>
          <p:cNvSpPr>
            <a:spLocks noGrp="1"/>
          </p:cNvSpPr>
          <p:nvPr>
            <p:ph type="title"/>
          </p:nvPr>
        </p:nvSpPr>
        <p:spPr/>
        <p:txBody>
          <a:bodyPr>
            <a:normAutofit fontScale="90000"/>
          </a:bodyPr>
          <a:lstStyle/>
          <a:p>
            <a:r>
              <a:rPr lang="en-US"/>
              <a:t>How to complete your task: Open Workflow Task</a:t>
            </a:r>
          </a:p>
        </p:txBody>
      </p:sp>
      <p:sp>
        <p:nvSpPr>
          <p:cNvPr id="4" name="Slide Number Placeholder 3">
            <a:extLst>
              <a:ext uri="{FF2B5EF4-FFF2-40B4-BE49-F238E27FC236}">
                <a16:creationId xmlns:a16="http://schemas.microsoft.com/office/drawing/2014/main" id="{5EC3ED6F-D829-4C35-A0D2-518DDAA6E8B6}"/>
              </a:ext>
            </a:extLst>
          </p:cNvPr>
          <p:cNvSpPr>
            <a:spLocks noGrp="1"/>
          </p:cNvSpPr>
          <p:nvPr>
            <p:ph type="sldNum" sz="quarter" idx="4"/>
          </p:nvPr>
        </p:nvSpPr>
        <p:spPr/>
        <p:txBody>
          <a:bodyPr/>
          <a:lstStyle/>
          <a:p>
            <a:fld id="{659ED83C-2D8A-42B0-BBF1-CDE43C1054AA}" type="slidenum">
              <a:rPr lang="en-US" smtClean="0"/>
              <a:pPr/>
              <a:t>34</a:t>
            </a:fld>
            <a:endParaRPr lang="en-US"/>
          </a:p>
        </p:txBody>
      </p:sp>
      <p:sp>
        <p:nvSpPr>
          <p:cNvPr id="7" name="TextBox 6">
            <a:extLst>
              <a:ext uri="{FF2B5EF4-FFF2-40B4-BE49-F238E27FC236}">
                <a16:creationId xmlns:a16="http://schemas.microsoft.com/office/drawing/2014/main" id="{D0164073-0ED6-4C82-AF54-F94D9F8B1F60}"/>
              </a:ext>
            </a:extLst>
          </p:cNvPr>
          <p:cNvSpPr txBox="1"/>
          <p:nvPr/>
        </p:nvSpPr>
        <p:spPr>
          <a:xfrm>
            <a:off x="890587" y="990600"/>
            <a:ext cx="7362825" cy="523220"/>
          </a:xfrm>
          <a:prstGeom prst="rect">
            <a:avLst/>
          </a:prstGeom>
          <a:noFill/>
        </p:spPr>
        <p:txBody>
          <a:bodyPr wrap="square" rtlCol="0">
            <a:spAutoFit/>
          </a:bodyPr>
          <a:lstStyle/>
          <a:p>
            <a:r>
              <a:rPr lang="en-US" sz="2800"/>
              <a:t>From the Workflow tab click anywhere in the task</a:t>
            </a:r>
          </a:p>
        </p:txBody>
      </p:sp>
      <p:pic>
        <p:nvPicPr>
          <p:cNvPr id="6" name="Picture 5">
            <a:extLst>
              <a:ext uri="{FF2B5EF4-FFF2-40B4-BE49-F238E27FC236}">
                <a16:creationId xmlns:a16="http://schemas.microsoft.com/office/drawing/2014/main" id="{43CB790B-AE52-410B-BDAB-3226035DC627}"/>
              </a:ext>
            </a:extLst>
          </p:cNvPr>
          <p:cNvPicPr>
            <a:picLocks noChangeAspect="1"/>
          </p:cNvPicPr>
          <p:nvPr/>
        </p:nvPicPr>
        <p:blipFill>
          <a:blip r:embed="rId2"/>
          <a:stretch>
            <a:fillRect/>
          </a:stretch>
        </p:blipFill>
        <p:spPr>
          <a:xfrm>
            <a:off x="318247" y="2675975"/>
            <a:ext cx="8395447" cy="3420025"/>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F7079093-80E7-42CC-9391-DD2CECA4CFB9}"/>
              </a:ext>
            </a:extLst>
          </p:cNvPr>
          <p:cNvSpPr/>
          <p:nvPr/>
        </p:nvSpPr>
        <p:spPr>
          <a:xfrm>
            <a:off x="1345154" y="4876800"/>
            <a:ext cx="7391400" cy="60960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6C2C"/>
                </a:solidFill>
              </a:ln>
              <a:noFill/>
            </a:endParaRPr>
          </a:p>
        </p:txBody>
      </p:sp>
    </p:spTree>
    <p:extLst>
      <p:ext uri="{BB962C8B-B14F-4D97-AF65-F5344CB8AC3E}">
        <p14:creationId xmlns:p14="http://schemas.microsoft.com/office/powerpoint/2010/main" val="1027063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7122-36B5-49B8-A128-E3F6A16F25CF}"/>
              </a:ext>
            </a:extLst>
          </p:cNvPr>
          <p:cNvSpPr>
            <a:spLocks noGrp="1"/>
          </p:cNvSpPr>
          <p:nvPr>
            <p:ph type="title"/>
          </p:nvPr>
        </p:nvSpPr>
        <p:spPr/>
        <p:txBody>
          <a:bodyPr/>
          <a:lstStyle/>
          <a:p>
            <a:r>
              <a:rPr lang="en-US"/>
              <a:t>How to complete your task: Record Time</a:t>
            </a:r>
          </a:p>
        </p:txBody>
      </p:sp>
      <p:pic>
        <p:nvPicPr>
          <p:cNvPr id="6" name="Content Placeholder 5">
            <a:extLst>
              <a:ext uri="{FF2B5EF4-FFF2-40B4-BE49-F238E27FC236}">
                <a16:creationId xmlns:a16="http://schemas.microsoft.com/office/drawing/2014/main" id="{9F648F5D-B6F3-418D-BEB6-C18FE1F7FCC3}"/>
              </a:ext>
            </a:extLst>
          </p:cNvPr>
          <p:cNvPicPr>
            <a:picLocks noGrp="1" noChangeAspect="1"/>
          </p:cNvPicPr>
          <p:nvPr>
            <p:ph idx="1"/>
          </p:nvPr>
        </p:nvPicPr>
        <p:blipFill>
          <a:blip r:embed="rId2"/>
          <a:stretch>
            <a:fillRect/>
          </a:stretch>
        </p:blipFill>
        <p:spPr>
          <a:xfrm>
            <a:off x="228600" y="1371600"/>
            <a:ext cx="5957047" cy="281137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711D9619-9A6C-4A1F-9765-B88603698707}"/>
              </a:ext>
            </a:extLst>
          </p:cNvPr>
          <p:cNvSpPr>
            <a:spLocks noGrp="1"/>
          </p:cNvSpPr>
          <p:nvPr>
            <p:ph type="sldNum" sz="quarter" idx="4"/>
          </p:nvPr>
        </p:nvSpPr>
        <p:spPr/>
        <p:txBody>
          <a:bodyPr/>
          <a:lstStyle/>
          <a:p>
            <a:fld id="{659ED83C-2D8A-42B0-BBF1-CDE43C1054AA}" type="slidenum">
              <a:rPr lang="en-US" smtClean="0"/>
              <a:pPr/>
              <a:t>35</a:t>
            </a:fld>
            <a:endParaRPr lang="en-US"/>
          </a:p>
        </p:txBody>
      </p:sp>
      <p:pic>
        <p:nvPicPr>
          <p:cNvPr id="8" name="Picture 7">
            <a:extLst>
              <a:ext uri="{FF2B5EF4-FFF2-40B4-BE49-F238E27FC236}">
                <a16:creationId xmlns:a16="http://schemas.microsoft.com/office/drawing/2014/main" id="{2D1EACBA-A9B4-4498-8ACE-F5C6455003B0}"/>
              </a:ext>
            </a:extLst>
          </p:cNvPr>
          <p:cNvPicPr>
            <a:picLocks noChangeAspect="1"/>
          </p:cNvPicPr>
          <p:nvPr/>
        </p:nvPicPr>
        <p:blipFill rotWithShape="1">
          <a:blip r:embed="rId3"/>
          <a:srcRect t="34016"/>
          <a:stretch/>
        </p:blipFill>
        <p:spPr>
          <a:xfrm>
            <a:off x="237565" y="4399382"/>
            <a:ext cx="5948082" cy="1768347"/>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3771B0A7-B756-4C8F-AA32-9932C9C0812D}"/>
              </a:ext>
            </a:extLst>
          </p:cNvPr>
          <p:cNvSpPr txBox="1"/>
          <p:nvPr/>
        </p:nvSpPr>
        <p:spPr>
          <a:xfrm>
            <a:off x="6553200" y="1524000"/>
            <a:ext cx="2133600" cy="1200329"/>
          </a:xfrm>
          <a:prstGeom prst="rect">
            <a:avLst/>
          </a:prstGeom>
          <a:noFill/>
        </p:spPr>
        <p:txBody>
          <a:bodyPr wrap="square" rtlCol="0">
            <a:spAutoFit/>
          </a:bodyPr>
          <a:lstStyle/>
          <a:p>
            <a:pPr marL="342900" indent="-342900">
              <a:buAutoNum type="arabicPeriod"/>
            </a:pPr>
            <a:r>
              <a:rPr lang="en-US"/>
              <a:t>Scroll (way) down in the open task</a:t>
            </a:r>
          </a:p>
          <a:p>
            <a:pPr marL="342900" indent="-342900">
              <a:buAutoNum type="arabicPeriod"/>
            </a:pPr>
            <a:r>
              <a:rPr lang="en-US"/>
              <a:t>Click Add entry</a:t>
            </a:r>
          </a:p>
        </p:txBody>
      </p:sp>
      <p:sp>
        <p:nvSpPr>
          <p:cNvPr id="10" name="Rectangle 9">
            <a:extLst>
              <a:ext uri="{FF2B5EF4-FFF2-40B4-BE49-F238E27FC236}">
                <a16:creationId xmlns:a16="http://schemas.microsoft.com/office/drawing/2014/main" id="{358154B1-58FC-44A9-A8B1-896B27E509FD}"/>
              </a:ext>
            </a:extLst>
          </p:cNvPr>
          <p:cNvSpPr/>
          <p:nvPr/>
        </p:nvSpPr>
        <p:spPr>
          <a:xfrm>
            <a:off x="2819400" y="5105400"/>
            <a:ext cx="685800" cy="304800"/>
          </a:xfrm>
          <a:prstGeom prst="rect">
            <a:avLst/>
          </a:prstGeom>
          <a:noFill/>
          <a:ln w="38100">
            <a:solidFill>
              <a:srgbClr val="FF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28D915F-DAF4-4804-8FCA-FAC7AFEE0BF3}"/>
              </a:ext>
            </a:extLst>
          </p:cNvPr>
          <p:cNvCxnSpPr/>
          <p:nvPr/>
        </p:nvCxnSpPr>
        <p:spPr>
          <a:xfrm>
            <a:off x="6019800" y="2943757"/>
            <a:ext cx="0" cy="1780643"/>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37167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9802-9728-4E54-8F2F-5FDCFAF1F0DC}"/>
              </a:ext>
            </a:extLst>
          </p:cNvPr>
          <p:cNvSpPr>
            <a:spLocks noGrp="1"/>
          </p:cNvSpPr>
          <p:nvPr>
            <p:ph type="title"/>
          </p:nvPr>
        </p:nvSpPr>
        <p:spPr/>
        <p:txBody>
          <a:bodyPr/>
          <a:lstStyle/>
          <a:p>
            <a:r>
              <a:rPr lang="en-US"/>
              <a:t>How to complete your task: Record Time</a:t>
            </a:r>
          </a:p>
        </p:txBody>
      </p:sp>
      <p:sp>
        <p:nvSpPr>
          <p:cNvPr id="3" name="Content Placeholder 2">
            <a:extLst>
              <a:ext uri="{FF2B5EF4-FFF2-40B4-BE49-F238E27FC236}">
                <a16:creationId xmlns:a16="http://schemas.microsoft.com/office/drawing/2014/main" id="{D2830241-87DD-4BE0-9856-060306DFF666}"/>
              </a:ext>
            </a:extLst>
          </p:cNvPr>
          <p:cNvSpPr>
            <a:spLocks noGrp="1"/>
          </p:cNvSpPr>
          <p:nvPr>
            <p:ph idx="1"/>
          </p:nvPr>
        </p:nvSpPr>
        <p:spPr>
          <a:xfrm>
            <a:off x="176212" y="1371599"/>
            <a:ext cx="4594681" cy="4332525"/>
          </a:xfrm>
        </p:spPr>
        <p:txBody>
          <a:bodyPr>
            <a:normAutofit/>
          </a:bodyPr>
          <a:lstStyle/>
          <a:p>
            <a:pPr marL="514350" indent="-514350">
              <a:buFont typeface="+mj-lt"/>
              <a:buAutoNum type="arabicPeriod"/>
            </a:pPr>
            <a:r>
              <a:rPr lang="en-US"/>
              <a:t>Select </a:t>
            </a:r>
            <a:r>
              <a:rPr lang="en-US" b="1"/>
              <a:t>Time Accounting Group</a:t>
            </a:r>
          </a:p>
          <a:p>
            <a:pPr marL="514350" indent="-514350">
              <a:buFont typeface="+mj-lt"/>
              <a:buAutoNum type="arabicPeriod"/>
            </a:pPr>
            <a:r>
              <a:rPr lang="en-US"/>
              <a:t>Select </a:t>
            </a:r>
            <a:r>
              <a:rPr lang="en-US" b="1"/>
              <a:t>Time Accounting Type</a:t>
            </a:r>
          </a:p>
          <a:p>
            <a:pPr marL="514350" indent="-514350">
              <a:buFont typeface="+mj-lt"/>
              <a:buAutoNum type="arabicPeriod"/>
            </a:pPr>
            <a:r>
              <a:rPr lang="en-US"/>
              <a:t>Enter </a:t>
            </a:r>
            <a:r>
              <a:rPr lang="en-US" b="1"/>
              <a:t>Duration </a:t>
            </a:r>
            <a:r>
              <a:rPr lang="en-US"/>
              <a:t>both hour and minutes, in 15 minutes increments</a:t>
            </a:r>
          </a:p>
          <a:p>
            <a:pPr marL="514350" indent="-514350">
              <a:buFont typeface="+mj-lt"/>
              <a:buAutoNum type="arabicPeriod"/>
            </a:pPr>
            <a:r>
              <a:rPr lang="en-US"/>
              <a:t>Click </a:t>
            </a:r>
            <a:r>
              <a:rPr lang="en-US" b="1"/>
              <a:t>Finish</a:t>
            </a:r>
          </a:p>
        </p:txBody>
      </p:sp>
      <p:sp>
        <p:nvSpPr>
          <p:cNvPr id="4" name="Slide Number Placeholder 3">
            <a:extLst>
              <a:ext uri="{FF2B5EF4-FFF2-40B4-BE49-F238E27FC236}">
                <a16:creationId xmlns:a16="http://schemas.microsoft.com/office/drawing/2014/main" id="{D9D8E5AF-8E8A-4317-9B82-F3F762FEBEEF}"/>
              </a:ext>
            </a:extLst>
          </p:cNvPr>
          <p:cNvSpPr>
            <a:spLocks noGrp="1"/>
          </p:cNvSpPr>
          <p:nvPr>
            <p:ph type="sldNum" sz="quarter" idx="4"/>
          </p:nvPr>
        </p:nvSpPr>
        <p:spPr>
          <a:xfrm>
            <a:off x="6757988" y="6356350"/>
            <a:ext cx="2133600" cy="365125"/>
          </a:xfrm>
        </p:spPr>
        <p:txBody>
          <a:bodyPr/>
          <a:lstStyle/>
          <a:p>
            <a:fld id="{659ED83C-2D8A-42B0-BBF1-CDE43C1054AA}" type="slidenum">
              <a:rPr lang="en-US" smtClean="0"/>
              <a:t>36</a:t>
            </a:fld>
            <a:endParaRPr lang="en-US"/>
          </a:p>
        </p:txBody>
      </p:sp>
      <p:pic>
        <p:nvPicPr>
          <p:cNvPr id="5" name="Picture 4">
            <a:extLst>
              <a:ext uri="{FF2B5EF4-FFF2-40B4-BE49-F238E27FC236}">
                <a16:creationId xmlns:a16="http://schemas.microsoft.com/office/drawing/2014/main" id="{7BED572B-E5D7-4D6A-BD34-2C68425B8ACD}"/>
              </a:ext>
            </a:extLst>
          </p:cNvPr>
          <p:cNvPicPr>
            <a:picLocks noChangeAspect="1"/>
          </p:cNvPicPr>
          <p:nvPr/>
        </p:nvPicPr>
        <p:blipFill>
          <a:blip r:embed="rId3"/>
          <a:stretch>
            <a:fillRect/>
          </a:stretch>
        </p:blipFill>
        <p:spPr>
          <a:xfrm>
            <a:off x="4776788" y="1371600"/>
            <a:ext cx="4191000" cy="4984750"/>
          </a:xfrm>
          <a:prstGeom prst="rect">
            <a:avLst/>
          </a:prstGeom>
        </p:spPr>
      </p:pic>
      <p:sp>
        <p:nvSpPr>
          <p:cNvPr id="24" name="Text Box 14">
            <a:extLst>
              <a:ext uri="{FF2B5EF4-FFF2-40B4-BE49-F238E27FC236}">
                <a16:creationId xmlns:a16="http://schemas.microsoft.com/office/drawing/2014/main" id="{B216D105-BC74-49D3-8F45-45D7B4EDB2BF}"/>
              </a:ext>
            </a:extLst>
          </p:cNvPr>
          <p:cNvSpPr txBox="1">
            <a:spLocks noChangeArrowheads="1"/>
          </p:cNvSpPr>
          <p:nvPr/>
        </p:nvSpPr>
        <p:spPr bwMode="auto">
          <a:xfrm>
            <a:off x="6739888" y="5173715"/>
            <a:ext cx="273844" cy="232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rPr>
              <a:t>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7" name="Group 36">
            <a:extLst>
              <a:ext uri="{FF2B5EF4-FFF2-40B4-BE49-F238E27FC236}">
                <a16:creationId xmlns:a16="http://schemas.microsoft.com/office/drawing/2014/main" id="{90A3E476-7485-49F8-80C2-4A2BBDBAA6B3}"/>
              </a:ext>
            </a:extLst>
          </p:cNvPr>
          <p:cNvGrpSpPr/>
          <p:nvPr/>
        </p:nvGrpSpPr>
        <p:grpSpPr>
          <a:xfrm>
            <a:off x="6732939" y="2246327"/>
            <a:ext cx="381932" cy="369332"/>
            <a:chOff x="7242074" y="3987444"/>
            <a:chExt cx="399871" cy="386679"/>
          </a:xfrm>
        </p:grpSpPr>
        <p:sp>
          <p:nvSpPr>
            <p:cNvPr id="57" name="Oval 56">
              <a:extLst>
                <a:ext uri="{FF2B5EF4-FFF2-40B4-BE49-F238E27FC236}">
                  <a16:creationId xmlns:a16="http://schemas.microsoft.com/office/drawing/2014/main" id="{B7C4462E-0F53-4396-8863-FF954110C06A}"/>
                </a:ext>
              </a:extLst>
            </p:cNvPr>
            <p:cNvSpPr/>
            <p:nvPr/>
          </p:nvSpPr>
          <p:spPr>
            <a:xfrm>
              <a:off x="7248246" y="3991649"/>
              <a:ext cx="393699" cy="365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99A2C373-F29B-445E-A343-AD7B3330DBAB}"/>
                </a:ext>
              </a:extLst>
            </p:cNvPr>
            <p:cNvSpPr txBox="1"/>
            <p:nvPr/>
          </p:nvSpPr>
          <p:spPr>
            <a:xfrm>
              <a:off x="7242074" y="3987444"/>
              <a:ext cx="393699" cy="386679"/>
            </a:xfrm>
            <a:prstGeom prst="rect">
              <a:avLst/>
            </a:prstGeom>
            <a:noFill/>
          </p:spPr>
          <p:txBody>
            <a:bodyPr wrap="square" rtlCol="0">
              <a:spAutoFit/>
            </a:bodyPr>
            <a:lstStyle/>
            <a:p>
              <a:pPr algn="ctr"/>
              <a:r>
                <a:rPr lang="en-US" b="1">
                  <a:solidFill>
                    <a:schemeClr val="bg1"/>
                  </a:solidFill>
                </a:rPr>
                <a:t>1</a:t>
              </a:r>
            </a:p>
          </p:txBody>
        </p:sp>
      </p:grpSp>
      <p:grpSp>
        <p:nvGrpSpPr>
          <p:cNvPr id="38" name="Group 37">
            <a:extLst>
              <a:ext uri="{FF2B5EF4-FFF2-40B4-BE49-F238E27FC236}">
                <a16:creationId xmlns:a16="http://schemas.microsoft.com/office/drawing/2014/main" id="{3F5DEB7E-02B8-4E52-869D-3B65939C0A43}"/>
              </a:ext>
            </a:extLst>
          </p:cNvPr>
          <p:cNvGrpSpPr/>
          <p:nvPr/>
        </p:nvGrpSpPr>
        <p:grpSpPr>
          <a:xfrm>
            <a:off x="7094245" y="2919700"/>
            <a:ext cx="381931" cy="369332"/>
            <a:chOff x="7242075" y="3987442"/>
            <a:chExt cx="399870" cy="386679"/>
          </a:xfrm>
        </p:grpSpPr>
        <p:sp>
          <p:nvSpPr>
            <p:cNvPr id="55" name="Oval 54">
              <a:extLst>
                <a:ext uri="{FF2B5EF4-FFF2-40B4-BE49-F238E27FC236}">
                  <a16:creationId xmlns:a16="http://schemas.microsoft.com/office/drawing/2014/main" id="{A87DC3B3-7328-4487-8767-CBE56A55DBDC}"/>
                </a:ext>
              </a:extLst>
            </p:cNvPr>
            <p:cNvSpPr/>
            <p:nvPr/>
          </p:nvSpPr>
          <p:spPr>
            <a:xfrm>
              <a:off x="7248246" y="3991649"/>
              <a:ext cx="393699" cy="365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D33C651-5CB4-4E20-BCE6-3EDBCDB81B66}"/>
                </a:ext>
              </a:extLst>
            </p:cNvPr>
            <p:cNvSpPr txBox="1"/>
            <p:nvPr/>
          </p:nvSpPr>
          <p:spPr>
            <a:xfrm>
              <a:off x="7242075" y="3987442"/>
              <a:ext cx="393699" cy="386679"/>
            </a:xfrm>
            <a:prstGeom prst="rect">
              <a:avLst/>
            </a:prstGeom>
            <a:noFill/>
          </p:spPr>
          <p:txBody>
            <a:bodyPr wrap="square" rtlCol="0">
              <a:spAutoFit/>
            </a:bodyPr>
            <a:lstStyle/>
            <a:p>
              <a:pPr algn="ctr"/>
              <a:r>
                <a:rPr lang="en-US" b="1">
                  <a:solidFill>
                    <a:schemeClr val="bg1"/>
                  </a:solidFill>
                </a:rPr>
                <a:t>2</a:t>
              </a:r>
            </a:p>
          </p:txBody>
        </p:sp>
      </p:grpSp>
      <p:grpSp>
        <p:nvGrpSpPr>
          <p:cNvPr id="39" name="Group 38">
            <a:extLst>
              <a:ext uri="{FF2B5EF4-FFF2-40B4-BE49-F238E27FC236}">
                <a16:creationId xmlns:a16="http://schemas.microsoft.com/office/drawing/2014/main" id="{799606CC-8714-4AAB-88DB-051043621C58}"/>
              </a:ext>
            </a:extLst>
          </p:cNvPr>
          <p:cNvGrpSpPr/>
          <p:nvPr/>
        </p:nvGrpSpPr>
        <p:grpSpPr>
          <a:xfrm>
            <a:off x="6273044" y="4987185"/>
            <a:ext cx="381931" cy="369332"/>
            <a:chOff x="7242075" y="3987442"/>
            <a:chExt cx="399870" cy="386679"/>
          </a:xfrm>
        </p:grpSpPr>
        <p:sp>
          <p:nvSpPr>
            <p:cNvPr id="53" name="Oval 52">
              <a:extLst>
                <a:ext uri="{FF2B5EF4-FFF2-40B4-BE49-F238E27FC236}">
                  <a16:creationId xmlns:a16="http://schemas.microsoft.com/office/drawing/2014/main" id="{0FAC1598-CD11-4953-A81D-8B55067E2988}"/>
                </a:ext>
              </a:extLst>
            </p:cNvPr>
            <p:cNvSpPr/>
            <p:nvPr/>
          </p:nvSpPr>
          <p:spPr>
            <a:xfrm>
              <a:off x="7248246" y="3991649"/>
              <a:ext cx="393699" cy="365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32009FB-34C3-464D-BEFD-5EB69308028F}"/>
                </a:ext>
              </a:extLst>
            </p:cNvPr>
            <p:cNvSpPr txBox="1"/>
            <p:nvPr/>
          </p:nvSpPr>
          <p:spPr>
            <a:xfrm>
              <a:off x="7242075" y="3987442"/>
              <a:ext cx="393699" cy="386679"/>
            </a:xfrm>
            <a:prstGeom prst="rect">
              <a:avLst/>
            </a:prstGeom>
            <a:noFill/>
          </p:spPr>
          <p:txBody>
            <a:bodyPr wrap="square" rtlCol="0">
              <a:spAutoFit/>
            </a:bodyPr>
            <a:lstStyle/>
            <a:p>
              <a:pPr algn="ctr"/>
              <a:r>
                <a:rPr lang="en-US" b="1">
                  <a:solidFill>
                    <a:schemeClr val="bg1"/>
                  </a:solidFill>
                </a:rPr>
                <a:t>3</a:t>
              </a:r>
            </a:p>
          </p:txBody>
        </p:sp>
      </p:grpSp>
      <p:grpSp>
        <p:nvGrpSpPr>
          <p:cNvPr id="40" name="Group 39">
            <a:extLst>
              <a:ext uri="{FF2B5EF4-FFF2-40B4-BE49-F238E27FC236}">
                <a16:creationId xmlns:a16="http://schemas.microsoft.com/office/drawing/2014/main" id="{8AF649F7-FD4D-485D-812D-1B36CCB7FF86}"/>
              </a:ext>
            </a:extLst>
          </p:cNvPr>
          <p:cNvGrpSpPr/>
          <p:nvPr/>
        </p:nvGrpSpPr>
        <p:grpSpPr>
          <a:xfrm>
            <a:off x="6273044" y="5704125"/>
            <a:ext cx="381924" cy="369332"/>
            <a:chOff x="7242082" y="3987443"/>
            <a:chExt cx="399863" cy="386679"/>
          </a:xfrm>
        </p:grpSpPr>
        <p:sp>
          <p:nvSpPr>
            <p:cNvPr id="51" name="Oval 50">
              <a:extLst>
                <a:ext uri="{FF2B5EF4-FFF2-40B4-BE49-F238E27FC236}">
                  <a16:creationId xmlns:a16="http://schemas.microsoft.com/office/drawing/2014/main" id="{ECAAF2EA-6319-4E5E-AEC8-B3AD1D4CA29A}"/>
                </a:ext>
              </a:extLst>
            </p:cNvPr>
            <p:cNvSpPr/>
            <p:nvPr/>
          </p:nvSpPr>
          <p:spPr>
            <a:xfrm>
              <a:off x="7248246" y="3991649"/>
              <a:ext cx="393699" cy="365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B65688C-43FD-4BD2-8971-8D7804CC1424}"/>
                </a:ext>
              </a:extLst>
            </p:cNvPr>
            <p:cNvSpPr txBox="1"/>
            <p:nvPr/>
          </p:nvSpPr>
          <p:spPr>
            <a:xfrm>
              <a:off x="7242082" y="3987443"/>
              <a:ext cx="393698" cy="386679"/>
            </a:xfrm>
            <a:prstGeom prst="rect">
              <a:avLst/>
            </a:prstGeom>
            <a:noFill/>
          </p:spPr>
          <p:txBody>
            <a:bodyPr wrap="square" rtlCol="0">
              <a:spAutoFit/>
            </a:bodyPr>
            <a:lstStyle/>
            <a:p>
              <a:pPr algn="ctr"/>
              <a:r>
                <a:rPr lang="en-US" b="1">
                  <a:solidFill>
                    <a:schemeClr val="bg1"/>
                  </a:solidFill>
                </a:rPr>
                <a:t>4</a:t>
              </a:r>
            </a:p>
          </p:txBody>
        </p:sp>
      </p:grpSp>
      <p:cxnSp>
        <p:nvCxnSpPr>
          <p:cNvPr id="7" name="Straight Connector 6">
            <a:extLst>
              <a:ext uri="{FF2B5EF4-FFF2-40B4-BE49-F238E27FC236}">
                <a16:creationId xmlns:a16="http://schemas.microsoft.com/office/drawing/2014/main" id="{23490AD7-D8A9-4ED4-B389-9830D3978F0A}"/>
              </a:ext>
            </a:extLst>
          </p:cNvPr>
          <p:cNvCxnSpPr/>
          <p:nvPr/>
        </p:nvCxnSpPr>
        <p:spPr>
          <a:xfrm>
            <a:off x="5181600" y="3429000"/>
            <a:ext cx="24384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CDAE17-0C17-4565-A04F-E53663CFC93F}"/>
              </a:ext>
            </a:extLst>
          </p:cNvPr>
          <p:cNvCxnSpPr>
            <a:cxnSpLocks/>
          </p:cNvCxnSpPr>
          <p:nvPr/>
        </p:nvCxnSpPr>
        <p:spPr>
          <a:xfrm flipV="1">
            <a:off x="5029200" y="3429000"/>
            <a:ext cx="22860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08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AF41-9F9F-6645-A21F-6901519FB87F}"/>
              </a:ext>
            </a:extLst>
          </p:cNvPr>
          <p:cNvSpPr>
            <a:spLocks noGrp="1"/>
          </p:cNvSpPr>
          <p:nvPr>
            <p:ph type="title"/>
          </p:nvPr>
        </p:nvSpPr>
        <p:spPr/>
        <p:txBody>
          <a:bodyPr/>
          <a:lstStyle/>
          <a:p>
            <a:r>
              <a:rPr lang="en-US"/>
              <a:t>How to complete your task: Record Time</a:t>
            </a:r>
          </a:p>
        </p:txBody>
      </p:sp>
      <p:sp>
        <p:nvSpPr>
          <p:cNvPr id="4" name="Slide Number Placeholder 3">
            <a:extLst>
              <a:ext uri="{FF2B5EF4-FFF2-40B4-BE49-F238E27FC236}">
                <a16:creationId xmlns:a16="http://schemas.microsoft.com/office/drawing/2014/main" id="{AC050348-DA5C-8042-8DF9-08F0CA090BE6}"/>
              </a:ext>
            </a:extLst>
          </p:cNvPr>
          <p:cNvSpPr>
            <a:spLocks noGrp="1"/>
          </p:cNvSpPr>
          <p:nvPr>
            <p:ph type="sldNum" sz="quarter" idx="4"/>
          </p:nvPr>
        </p:nvSpPr>
        <p:spPr/>
        <p:txBody>
          <a:bodyPr/>
          <a:lstStyle/>
          <a:p>
            <a:fld id="{659ED83C-2D8A-42B0-BBF1-CDE43C1054AA}" type="slidenum">
              <a:rPr lang="en-US" smtClean="0"/>
              <a:t>37</a:t>
            </a:fld>
            <a:endParaRPr lang="en-US"/>
          </a:p>
        </p:txBody>
      </p:sp>
      <p:pic>
        <p:nvPicPr>
          <p:cNvPr id="5" name="Picture 4">
            <a:extLst>
              <a:ext uri="{FF2B5EF4-FFF2-40B4-BE49-F238E27FC236}">
                <a16:creationId xmlns:a16="http://schemas.microsoft.com/office/drawing/2014/main" id="{25D8B09C-516D-46AF-899A-973AF3C89F37}"/>
              </a:ext>
            </a:extLst>
          </p:cNvPr>
          <p:cNvPicPr>
            <a:picLocks noChangeAspect="1"/>
          </p:cNvPicPr>
          <p:nvPr/>
        </p:nvPicPr>
        <p:blipFill>
          <a:blip r:embed="rId3"/>
          <a:stretch>
            <a:fillRect/>
          </a:stretch>
        </p:blipFill>
        <p:spPr>
          <a:xfrm>
            <a:off x="171450" y="3072996"/>
            <a:ext cx="8610600" cy="2638035"/>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35BDFE2A-49D5-4E2D-9A6E-730DD8749894}"/>
              </a:ext>
            </a:extLst>
          </p:cNvPr>
          <p:cNvSpPr txBox="1"/>
          <p:nvPr/>
        </p:nvSpPr>
        <p:spPr>
          <a:xfrm>
            <a:off x="285750" y="1503336"/>
            <a:ext cx="8001000" cy="1569660"/>
          </a:xfrm>
          <a:prstGeom prst="rect">
            <a:avLst/>
          </a:prstGeom>
          <a:noFill/>
        </p:spPr>
        <p:txBody>
          <a:bodyPr wrap="square" rtlCol="0">
            <a:spAutoFit/>
          </a:bodyPr>
          <a:lstStyle/>
          <a:p>
            <a:pPr marL="457200" indent="-457200">
              <a:buFont typeface="Arial" panose="020B0604020202020204" pitchFamily="34" charset="0"/>
              <a:buChar char="•"/>
            </a:pPr>
            <a:r>
              <a:rPr lang="en-US" sz="3200"/>
              <a:t>Time is entered but not saved or billable </a:t>
            </a:r>
          </a:p>
          <a:p>
            <a:pPr marL="457200" indent="-457200">
              <a:buFont typeface="Arial" panose="020B0604020202020204" pitchFamily="34" charset="0"/>
              <a:buChar char="•"/>
            </a:pPr>
            <a:r>
              <a:rPr lang="en-US" sz="3200"/>
              <a:t>Must status the task for Time to be billable</a:t>
            </a:r>
          </a:p>
          <a:p>
            <a:endParaRPr lang="en-US" sz="3200"/>
          </a:p>
        </p:txBody>
      </p:sp>
    </p:spTree>
    <p:extLst>
      <p:ext uri="{BB962C8B-B14F-4D97-AF65-F5344CB8AC3E}">
        <p14:creationId xmlns:p14="http://schemas.microsoft.com/office/powerpoint/2010/main" val="1352403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D261-B953-4399-955E-0441295A0C81}"/>
              </a:ext>
            </a:extLst>
          </p:cNvPr>
          <p:cNvSpPr>
            <a:spLocks noGrp="1"/>
          </p:cNvSpPr>
          <p:nvPr>
            <p:ph type="title"/>
          </p:nvPr>
        </p:nvSpPr>
        <p:spPr/>
        <p:txBody>
          <a:bodyPr/>
          <a:lstStyle/>
          <a:p>
            <a:r>
              <a:rPr lang="en-US"/>
              <a:t>How to complete your task: Status Task</a:t>
            </a:r>
          </a:p>
        </p:txBody>
      </p:sp>
      <p:sp>
        <p:nvSpPr>
          <p:cNvPr id="3" name="Content Placeholder 2">
            <a:extLst>
              <a:ext uri="{FF2B5EF4-FFF2-40B4-BE49-F238E27FC236}">
                <a16:creationId xmlns:a16="http://schemas.microsoft.com/office/drawing/2014/main" id="{08DD5AB5-49CB-4997-B753-F5A6B26D871B}"/>
              </a:ext>
            </a:extLst>
          </p:cNvPr>
          <p:cNvSpPr>
            <a:spLocks noGrp="1"/>
          </p:cNvSpPr>
          <p:nvPr>
            <p:ph idx="1"/>
          </p:nvPr>
        </p:nvSpPr>
        <p:spPr/>
        <p:txBody>
          <a:bodyPr/>
          <a:lstStyle/>
          <a:p>
            <a:r>
              <a:rPr lang="en-US"/>
              <a:t>In the same Workflow task, scroll up to the top of the task.</a:t>
            </a:r>
          </a:p>
          <a:p>
            <a:r>
              <a:rPr lang="en-US"/>
              <a:t>Select appropriate status (see next slide for details).</a:t>
            </a:r>
          </a:p>
          <a:p>
            <a:r>
              <a:rPr lang="en-US"/>
              <a:t>Click </a:t>
            </a:r>
            <a:r>
              <a:rPr lang="en-US" b="1"/>
              <a:t>Submit</a:t>
            </a:r>
            <a:r>
              <a:rPr lang="en-US"/>
              <a:t>.</a:t>
            </a:r>
          </a:p>
        </p:txBody>
      </p:sp>
      <p:sp>
        <p:nvSpPr>
          <p:cNvPr id="4" name="Slide Number Placeholder 3">
            <a:extLst>
              <a:ext uri="{FF2B5EF4-FFF2-40B4-BE49-F238E27FC236}">
                <a16:creationId xmlns:a16="http://schemas.microsoft.com/office/drawing/2014/main" id="{3C57EAFE-EE16-4BAB-8CE7-5CB228118CDC}"/>
              </a:ext>
            </a:extLst>
          </p:cNvPr>
          <p:cNvSpPr>
            <a:spLocks noGrp="1"/>
          </p:cNvSpPr>
          <p:nvPr>
            <p:ph type="sldNum" sz="quarter" idx="4"/>
          </p:nvPr>
        </p:nvSpPr>
        <p:spPr/>
        <p:txBody>
          <a:bodyPr/>
          <a:lstStyle/>
          <a:p>
            <a:fld id="{659ED83C-2D8A-42B0-BBF1-CDE43C1054AA}" type="slidenum">
              <a:rPr lang="en-US" smtClean="0"/>
              <a:pPr/>
              <a:t>38</a:t>
            </a:fld>
            <a:endParaRPr lang="en-US"/>
          </a:p>
        </p:txBody>
      </p:sp>
      <p:pic>
        <p:nvPicPr>
          <p:cNvPr id="6" name="Picture 5">
            <a:extLst>
              <a:ext uri="{FF2B5EF4-FFF2-40B4-BE49-F238E27FC236}">
                <a16:creationId xmlns:a16="http://schemas.microsoft.com/office/drawing/2014/main" id="{7961400F-7EA0-4352-9614-1FB4BF2A261E}"/>
              </a:ext>
            </a:extLst>
          </p:cNvPr>
          <p:cNvPicPr>
            <a:picLocks noChangeAspect="1"/>
          </p:cNvPicPr>
          <p:nvPr/>
        </p:nvPicPr>
        <p:blipFill>
          <a:blip r:embed="rId2"/>
          <a:stretch>
            <a:fillRect/>
          </a:stretch>
        </p:blipFill>
        <p:spPr>
          <a:xfrm>
            <a:off x="3276600" y="3124200"/>
            <a:ext cx="5100638" cy="31072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9675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53E2-11A7-4146-9D02-9547630C1FBB}"/>
              </a:ext>
            </a:extLst>
          </p:cNvPr>
          <p:cNvSpPr>
            <a:spLocks noGrp="1"/>
          </p:cNvSpPr>
          <p:nvPr>
            <p:ph type="title"/>
          </p:nvPr>
        </p:nvSpPr>
        <p:spPr>
          <a:xfrm>
            <a:off x="533400" y="-871"/>
            <a:ext cx="8229600" cy="915271"/>
          </a:xfrm>
        </p:spPr>
        <p:txBody>
          <a:bodyPr>
            <a:normAutofit/>
          </a:bodyPr>
          <a:lstStyle/>
          <a:p>
            <a:r>
              <a:rPr lang="en-US"/>
              <a:t>Task Status List</a:t>
            </a:r>
          </a:p>
        </p:txBody>
      </p:sp>
      <p:sp>
        <p:nvSpPr>
          <p:cNvPr id="3" name="Content Placeholder 2">
            <a:extLst>
              <a:ext uri="{FF2B5EF4-FFF2-40B4-BE49-F238E27FC236}">
                <a16:creationId xmlns:a16="http://schemas.microsoft.com/office/drawing/2014/main" id="{E0BE93E0-BCF6-467C-9DC8-E77866674966}"/>
              </a:ext>
            </a:extLst>
          </p:cNvPr>
          <p:cNvSpPr>
            <a:spLocks noGrp="1"/>
          </p:cNvSpPr>
          <p:nvPr>
            <p:ph idx="1"/>
          </p:nvPr>
        </p:nvSpPr>
        <p:spPr>
          <a:xfrm>
            <a:off x="533400" y="976312"/>
            <a:ext cx="8238309" cy="5562600"/>
          </a:xfrm>
        </p:spPr>
        <p:txBody>
          <a:bodyPr>
            <a:normAutofit fontScale="55000" lnSpcReduction="20000"/>
          </a:bodyPr>
          <a:lstStyle/>
          <a:p>
            <a:pPr marL="0" indent="0">
              <a:buNone/>
            </a:pPr>
            <a:r>
              <a:rPr lang="en-US"/>
              <a:t>Primary and Secondary Review task status values:</a:t>
            </a:r>
          </a:p>
          <a:p>
            <a:r>
              <a:rPr lang="en-US" b="1"/>
              <a:t>Corrections or Info Added to Plan and No Action Needed</a:t>
            </a:r>
            <a:r>
              <a:rPr lang="en-US"/>
              <a:t> to indicate that corrections or information were added to the plan and no action is needed.</a:t>
            </a:r>
          </a:p>
          <a:p>
            <a:r>
              <a:rPr lang="en-US" b="1"/>
              <a:t>Corrections Required and Additional Review Required</a:t>
            </a:r>
            <a:r>
              <a:rPr lang="en-US"/>
              <a:t> to indicate the application does not satisfy the requirements of the Review and an additional review is required after the corrections are submitted.</a:t>
            </a:r>
          </a:p>
          <a:p>
            <a:pPr lvl="1"/>
            <a:r>
              <a:rPr lang="en-US"/>
              <a:t>Note: Setting a Review task to any of the </a:t>
            </a:r>
            <a:r>
              <a:rPr lang="en-US" b="1"/>
              <a:t>Corrections Required </a:t>
            </a:r>
            <a:r>
              <a:rPr lang="en-US"/>
              <a:t>statuses does not trigger an email to the Applicant.</a:t>
            </a:r>
          </a:p>
          <a:p>
            <a:r>
              <a:rPr lang="en-US" b="1"/>
              <a:t>Corrections Required and No Additional Review Required</a:t>
            </a:r>
            <a:r>
              <a:rPr lang="en-US"/>
              <a:t> to indicate the application does not satisfy the requirements of the Review but no additional review is required after the corrections are submitted.</a:t>
            </a:r>
          </a:p>
          <a:p>
            <a:r>
              <a:rPr lang="en-US" b="1"/>
              <a:t>No Action Required</a:t>
            </a:r>
            <a:r>
              <a:rPr lang="en-US"/>
              <a:t> to indicate the application satisfies requirements of the Review.</a:t>
            </a:r>
          </a:p>
          <a:p>
            <a:r>
              <a:rPr lang="en-US" b="1"/>
              <a:t>Review Expired</a:t>
            </a:r>
            <a:r>
              <a:rPr lang="en-US"/>
              <a:t> to indicate reviewer never made comments but the review is considered complete  </a:t>
            </a:r>
          </a:p>
          <a:p>
            <a:pPr lvl="1"/>
            <a:r>
              <a:rPr lang="en-US"/>
              <a:t>Do not use this status for the Primary Review task</a:t>
            </a:r>
          </a:p>
          <a:p>
            <a:endParaRPr lang="en-US"/>
          </a:p>
          <a:p>
            <a:pPr marL="0" indent="0">
              <a:buNone/>
            </a:pPr>
            <a:r>
              <a:rPr lang="en-US" sz="3300"/>
              <a:t>The default status for reviews (primary and secondary) is </a:t>
            </a:r>
            <a:r>
              <a:rPr lang="en-US" sz="3300" b="1"/>
              <a:t>In Process</a:t>
            </a:r>
            <a:r>
              <a:rPr lang="en-US" sz="3300"/>
              <a:t>, this indicates that the review is ongoing, not yet complete.  This status does not need to be manually set.</a:t>
            </a:r>
          </a:p>
          <a:p>
            <a:pPr marL="0" indent="0">
              <a:buNone/>
            </a:pPr>
            <a:endParaRPr lang="en-US" sz="3300"/>
          </a:p>
          <a:p>
            <a:pPr marL="0" indent="0">
              <a:buNone/>
            </a:pPr>
            <a:r>
              <a:rPr lang="en-US" sz="3300"/>
              <a:t>Setting any status other than In Process closes / completes that Review task.</a:t>
            </a:r>
          </a:p>
        </p:txBody>
      </p:sp>
      <p:sp>
        <p:nvSpPr>
          <p:cNvPr id="4" name="Slide Number Placeholder 3">
            <a:extLst>
              <a:ext uri="{FF2B5EF4-FFF2-40B4-BE49-F238E27FC236}">
                <a16:creationId xmlns:a16="http://schemas.microsoft.com/office/drawing/2014/main" id="{AAAE8767-17E7-4BA1-B314-6ED764D1BC20}"/>
              </a:ext>
            </a:extLst>
          </p:cNvPr>
          <p:cNvSpPr>
            <a:spLocks noGrp="1"/>
          </p:cNvSpPr>
          <p:nvPr>
            <p:ph type="sldNum" sz="quarter" idx="4"/>
          </p:nvPr>
        </p:nvSpPr>
        <p:spPr/>
        <p:txBody>
          <a:bodyPr/>
          <a:lstStyle/>
          <a:p>
            <a:fld id="{659ED83C-2D8A-42B0-BBF1-CDE43C1054AA}" type="slidenum">
              <a:rPr lang="en-US" smtClean="0"/>
              <a:pPr/>
              <a:t>39</a:t>
            </a:fld>
            <a:endParaRPr lang="en-US"/>
          </a:p>
        </p:txBody>
      </p:sp>
    </p:spTree>
    <p:extLst>
      <p:ext uri="{BB962C8B-B14F-4D97-AF65-F5344CB8AC3E}">
        <p14:creationId xmlns:p14="http://schemas.microsoft.com/office/powerpoint/2010/main" val="388175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029B-BA66-4718-AF8C-CDD3360143FC}"/>
              </a:ext>
            </a:extLst>
          </p:cNvPr>
          <p:cNvSpPr>
            <a:spLocks noGrp="1"/>
          </p:cNvSpPr>
          <p:nvPr>
            <p:ph type="title"/>
          </p:nvPr>
        </p:nvSpPr>
        <p:spPr/>
        <p:txBody>
          <a:bodyPr/>
          <a:lstStyle/>
          <a:p>
            <a:r>
              <a:rPr lang="en-US"/>
              <a:t>Street Use Permit Process</a:t>
            </a:r>
          </a:p>
        </p:txBody>
      </p:sp>
      <p:sp>
        <p:nvSpPr>
          <p:cNvPr id="3" name="Content Placeholder 2">
            <a:extLst>
              <a:ext uri="{FF2B5EF4-FFF2-40B4-BE49-F238E27FC236}">
                <a16:creationId xmlns:a16="http://schemas.microsoft.com/office/drawing/2014/main" id="{82F03E10-716F-4D06-9C0C-AE22B7081C2C}"/>
              </a:ext>
            </a:extLst>
          </p:cNvPr>
          <p:cNvSpPr>
            <a:spLocks noGrp="1"/>
          </p:cNvSpPr>
          <p:nvPr>
            <p:ph idx="1"/>
          </p:nvPr>
        </p:nvSpPr>
        <p:spPr>
          <a:xfrm>
            <a:off x="533400" y="1226318"/>
            <a:ext cx="8153400" cy="914400"/>
          </a:xfrm>
        </p:spPr>
        <p:txBody>
          <a:bodyPr>
            <a:normAutofit fontScale="92500" lnSpcReduction="10000"/>
          </a:bodyPr>
          <a:lstStyle/>
          <a:p>
            <a:r>
              <a:rPr lang="en-US"/>
              <a:t>Secondary Review is part of the review process of the Street Use permit process</a:t>
            </a:r>
          </a:p>
        </p:txBody>
      </p:sp>
      <p:sp>
        <p:nvSpPr>
          <p:cNvPr id="4" name="Slide Number Placeholder 3">
            <a:extLst>
              <a:ext uri="{FF2B5EF4-FFF2-40B4-BE49-F238E27FC236}">
                <a16:creationId xmlns:a16="http://schemas.microsoft.com/office/drawing/2014/main" id="{A5C1C4E4-765C-483E-B13F-993F118CCB4D}"/>
              </a:ext>
            </a:extLst>
          </p:cNvPr>
          <p:cNvSpPr>
            <a:spLocks noGrp="1"/>
          </p:cNvSpPr>
          <p:nvPr>
            <p:ph type="sldNum" sz="quarter" idx="4"/>
          </p:nvPr>
        </p:nvSpPr>
        <p:spPr/>
        <p:txBody>
          <a:bodyPr/>
          <a:lstStyle/>
          <a:p>
            <a:fld id="{659ED83C-2D8A-42B0-BBF1-CDE43C1054AA}" type="slidenum">
              <a:rPr lang="en-US" smtClean="0"/>
              <a:pPr/>
              <a:t>4</a:t>
            </a:fld>
            <a:endParaRPr lang="en-US"/>
          </a:p>
        </p:txBody>
      </p:sp>
      <p:pic>
        <p:nvPicPr>
          <p:cNvPr id="6" name="Picture 5">
            <a:extLst>
              <a:ext uri="{FF2B5EF4-FFF2-40B4-BE49-F238E27FC236}">
                <a16:creationId xmlns:a16="http://schemas.microsoft.com/office/drawing/2014/main" id="{8E91A320-2C61-4B74-8549-1F70D8680723}"/>
              </a:ext>
            </a:extLst>
          </p:cNvPr>
          <p:cNvPicPr>
            <a:picLocks noChangeAspect="1"/>
          </p:cNvPicPr>
          <p:nvPr/>
        </p:nvPicPr>
        <p:blipFill rotWithShape="1">
          <a:blip r:embed="rId2"/>
          <a:srcRect l="4405" r="1577"/>
          <a:stretch/>
        </p:blipFill>
        <p:spPr>
          <a:xfrm>
            <a:off x="87525" y="2248403"/>
            <a:ext cx="8968950" cy="2468880"/>
          </a:xfrm>
          <a:prstGeom prst="rect">
            <a:avLst/>
          </a:prstGeom>
        </p:spPr>
      </p:pic>
      <p:sp>
        <p:nvSpPr>
          <p:cNvPr id="7" name="Left Brace 6">
            <a:extLst>
              <a:ext uri="{FF2B5EF4-FFF2-40B4-BE49-F238E27FC236}">
                <a16:creationId xmlns:a16="http://schemas.microsoft.com/office/drawing/2014/main" id="{8B3988DA-0595-4A1B-9EA7-44267FDDFA57}"/>
              </a:ext>
            </a:extLst>
          </p:cNvPr>
          <p:cNvSpPr/>
          <p:nvPr/>
        </p:nvSpPr>
        <p:spPr>
          <a:xfrm rot="16200000">
            <a:off x="3776423" y="2302282"/>
            <a:ext cx="679137" cy="5029200"/>
          </a:xfrm>
          <a:prstGeom prst="leftBrace">
            <a:avLst/>
          </a:prstGeom>
          <a:ln w="28575">
            <a:solidFill>
              <a:schemeClr val="accent1"/>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14AAFFC-EEDA-4506-8321-1A6BBBCD0C19}"/>
              </a:ext>
            </a:extLst>
          </p:cNvPr>
          <p:cNvSpPr txBox="1"/>
          <p:nvPr/>
        </p:nvSpPr>
        <p:spPr>
          <a:xfrm>
            <a:off x="2115741" y="5238728"/>
            <a:ext cx="4000500" cy="646331"/>
          </a:xfrm>
          <a:prstGeom prst="rect">
            <a:avLst/>
          </a:prstGeom>
          <a:noFill/>
          <a:ln>
            <a:noFill/>
          </a:ln>
        </p:spPr>
        <p:txBody>
          <a:bodyPr wrap="square" rtlCol="0">
            <a:spAutoFit/>
          </a:bodyPr>
          <a:lstStyle/>
          <a:p>
            <a:pPr algn="ctr"/>
            <a:r>
              <a:rPr lang="en-US" b="1">
                <a:solidFill>
                  <a:schemeClr val="accent1"/>
                </a:solidFill>
              </a:rPr>
              <a:t>The Street Use Primary Reviewer manages this part of the permit process</a:t>
            </a:r>
          </a:p>
        </p:txBody>
      </p:sp>
    </p:spTree>
    <p:extLst>
      <p:ext uri="{BB962C8B-B14F-4D97-AF65-F5344CB8AC3E}">
        <p14:creationId xmlns:p14="http://schemas.microsoft.com/office/powerpoint/2010/main" val="730053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DE06-96E1-467C-B269-0B8B6DC9680C}"/>
              </a:ext>
            </a:extLst>
          </p:cNvPr>
          <p:cNvSpPr>
            <a:spLocks noGrp="1"/>
          </p:cNvSpPr>
          <p:nvPr>
            <p:ph type="title"/>
          </p:nvPr>
        </p:nvSpPr>
        <p:spPr/>
        <p:txBody>
          <a:bodyPr/>
          <a:lstStyle/>
          <a:p>
            <a:r>
              <a:rPr lang="en-US"/>
              <a:t>How to complete your task: Completed</a:t>
            </a:r>
          </a:p>
        </p:txBody>
      </p:sp>
      <p:sp>
        <p:nvSpPr>
          <p:cNvPr id="3" name="Content Placeholder 2">
            <a:extLst>
              <a:ext uri="{FF2B5EF4-FFF2-40B4-BE49-F238E27FC236}">
                <a16:creationId xmlns:a16="http://schemas.microsoft.com/office/drawing/2014/main" id="{7058E36C-BEE5-4885-B266-A699C17157A7}"/>
              </a:ext>
            </a:extLst>
          </p:cNvPr>
          <p:cNvSpPr>
            <a:spLocks noGrp="1"/>
          </p:cNvSpPr>
          <p:nvPr>
            <p:ph idx="1"/>
          </p:nvPr>
        </p:nvSpPr>
        <p:spPr/>
        <p:txBody>
          <a:bodyPr/>
          <a:lstStyle/>
          <a:p>
            <a:r>
              <a:rPr lang="en-US"/>
              <a:t>A completed task turns from orange to green</a:t>
            </a:r>
          </a:p>
          <a:p>
            <a:endParaRPr lang="en-US"/>
          </a:p>
        </p:txBody>
      </p:sp>
      <p:sp>
        <p:nvSpPr>
          <p:cNvPr id="4" name="Slide Number Placeholder 3">
            <a:extLst>
              <a:ext uri="{FF2B5EF4-FFF2-40B4-BE49-F238E27FC236}">
                <a16:creationId xmlns:a16="http://schemas.microsoft.com/office/drawing/2014/main" id="{A163C009-6511-46F9-ADBD-814C50BD2BF8}"/>
              </a:ext>
            </a:extLst>
          </p:cNvPr>
          <p:cNvSpPr>
            <a:spLocks noGrp="1"/>
          </p:cNvSpPr>
          <p:nvPr>
            <p:ph type="sldNum" sz="quarter" idx="4"/>
          </p:nvPr>
        </p:nvSpPr>
        <p:spPr/>
        <p:txBody>
          <a:bodyPr/>
          <a:lstStyle/>
          <a:p>
            <a:fld id="{659ED83C-2D8A-42B0-BBF1-CDE43C1054AA}" type="slidenum">
              <a:rPr lang="en-US" smtClean="0"/>
              <a:pPr/>
              <a:t>40</a:t>
            </a:fld>
            <a:endParaRPr lang="en-US"/>
          </a:p>
        </p:txBody>
      </p:sp>
      <p:pic>
        <p:nvPicPr>
          <p:cNvPr id="7" name="Picture 6">
            <a:extLst>
              <a:ext uri="{FF2B5EF4-FFF2-40B4-BE49-F238E27FC236}">
                <a16:creationId xmlns:a16="http://schemas.microsoft.com/office/drawing/2014/main" id="{9133CD15-4131-4756-A0CB-54C031C80070}"/>
              </a:ext>
            </a:extLst>
          </p:cNvPr>
          <p:cNvPicPr>
            <a:picLocks noChangeAspect="1"/>
          </p:cNvPicPr>
          <p:nvPr/>
        </p:nvPicPr>
        <p:blipFill>
          <a:blip r:embed="rId2"/>
          <a:stretch>
            <a:fillRect/>
          </a:stretch>
        </p:blipFill>
        <p:spPr>
          <a:xfrm>
            <a:off x="381000" y="2366309"/>
            <a:ext cx="8304813" cy="31200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8898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E39-A6EE-4801-8A25-9E470C7DA1D7}"/>
              </a:ext>
            </a:extLst>
          </p:cNvPr>
          <p:cNvSpPr>
            <a:spLocks noGrp="1"/>
          </p:cNvSpPr>
          <p:nvPr>
            <p:ph type="title"/>
          </p:nvPr>
        </p:nvSpPr>
        <p:spPr/>
        <p:txBody>
          <a:bodyPr/>
          <a:lstStyle/>
          <a:p>
            <a:r>
              <a:rPr lang="en-US"/>
              <a:t>Secondary Review Part 2: Accela </a:t>
            </a:r>
          </a:p>
        </p:txBody>
      </p:sp>
      <p:sp>
        <p:nvSpPr>
          <p:cNvPr id="3" name="Content Placeholder 2">
            <a:extLst>
              <a:ext uri="{FF2B5EF4-FFF2-40B4-BE49-F238E27FC236}">
                <a16:creationId xmlns:a16="http://schemas.microsoft.com/office/drawing/2014/main" id="{47CD527A-1C19-49F7-8291-76540633A9C6}"/>
              </a:ext>
            </a:extLst>
          </p:cNvPr>
          <p:cNvSpPr>
            <a:spLocks noGrp="1"/>
          </p:cNvSpPr>
          <p:nvPr>
            <p:ph idx="1"/>
          </p:nvPr>
        </p:nvSpPr>
        <p:spPr/>
        <p:txBody>
          <a:bodyPr vert="horz" lIns="91440" tIns="45720" rIns="91440" bIns="45720" rtlCol="0" anchor="t">
            <a:normAutofit/>
          </a:bodyPr>
          <a:lstStyle/>
          <a:p>
            <a:pPr marL="0" indent="0">
              <a:buNone/>
            </a:pPr>
            <a:r>
              <a:rPr lang="en-US">
                <a:solidFill>
                  <a:schemeClr val="accent6">
                    <a:lumMod val="40000"/>
                    <a:lumOff val="60000"/>
                  </a:schemeClr>
                </a:solidFill>
                <a:latin typeface="Calibri"/>
                <a:cs typeface="Calibri"/>
              </a:rPr>
              <a:t>After document review in Bluebeam, update task status and billable hours in Accela</a:t>
            </a:r>
          </a:p>
          <a:p>
            <a:r>
              <a:rPr lang="en-US">
                <a:solidFill>
                  <a:schemeClr val="accent6">
                    <a:lumMod val="40000"/>
                    <a:lumOff val="60000"/>
                  </a:schemeClr>
                </a:solidFill>
                <a:latin typeface="Calibri"/>
                <a:cs typeface="Calibri"/>
              </a:rPr>
              <a:t>How to find your (group’s) assigned task</a:t>
            </a:r>
          </a:p>
          <a:p>
            <a:r>
              <a:rPr lang="en-US">
                <a:solidFill>
                  <a:schemeClr val="accent6">
                    <a:lumMod val="40000"/>
                    <a:lumOff val="60000"/>
                  </a:schemeClr>
                </a:solidFill>
                <a:latin typeface="Calibri"/>
                <a:cs typeface="Calibri"/>
              </a:rPr>
              <a:t>How to reassign or claim a task</a:t>
            </a:r>
          </a:p>
          <a:p>
            <a:r>
              <a:rPr lang="en-US">
                <a:solidFill>
                  <a:schemeClr val="accent6">
                    <a:lumMod val="40000"/>
                    <a:lumOff val="60000"/>
                  </a:schemeClr>
                </a:solidFill>
                <a:latin typeface="Calibri"/>
                <a:cs typeface="Calibri"/>
              </a:rPr>
              <a:t>How to complete your task</a:t>
            </a:r>
          </a:p>
          <a:p>
            <a:r>
              <a:rPr lang="en-US" sz="3600" b="1">
                <a:latin typeface="Calibri"/>
                <a:cs typeface="Calibri"/>
              </a:rPr>
              <a:t>Time Accounting</a:t>
            </a:r>
          </a:p>
          <a:p>
            <a:pPr marL="0" indent="0">
              <a:buNone/>
            </a:pPr>
            <a:endParaRPr lang="en-US">
              <a:cs typeface="Calibri" panose="020F0502020204030204" pitchFamily="34" charset="0"/>
            </a:endParaRPr>
          </a:p>
        </p:txBody>
      </p:sp>
      <p:sp>
        <p:nvSpPr>
          <p:cNvPr id="4" name="Slide Number Placeholder 3">
            <a:extLst>
              <a:ext uri="{FF2B5EF4-FFF2-40B4-BE49-F238E27FC236}">
                <a16:creationId xmlns:a16="http://schemas.microsoft.com/office/drawing/2014/main" id="{98514456-B1C5-4C82-9A2D-F334D885E084}"/>
              </a:ext>
            </a:extLst>
          </p:cNvPr>
          <p:cNvSpPr>
            <a:spLocks noGrp="1"/>
          </p:cNvSpPr>
          <p:nvPr>
            <p:ph type="sldNum" sz="quarter" idx="4"/>
          </p:nvPr>
        </p:nvSpPr>
        <p:spPr/>
        <p:txBody>
          <a:bodyPr/>
          <a:lstStyle/>
          <a:p>
            <a:fld id="{659ED83C-2D8A-42B0-BBF1-CDE43C1054AA}" type="slidenum">
              <a:rPr lang="en-US" smtClean="0"/>
              <a:pPr/>
              <a:t>41</a:t>
            </a:fld>
            <a:endParaRPr lang="en-US"/>
          </a:p>
        </p:txBody>
      </p:sp>
    </p:spTree>
    <p:extLst>
      <p:ext uri="{BB962C8B-B14F-4D97-AF65-F5344CB8AC3E}">
        <p14:creationId xmlns:p14="http://schemas.microsoft.com/office/powerpoint/2010/main" val="1673748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B8C8-7916-4D97-9752-21A2E73958F8}"/>
              </a:ext>
            </a:extLst>
          </p:cNvPr>
          <p:cNvSpPr>
            <a:spLocks noGrp="1"/>
          </p:cNvSpPr>
          <p:nvPr>
            <p:ph type="title"/>
          </p:nvPr>
        </p:nvSpPr>
        <p:spPr/>
        <p:txBody>
          <a:bodyPr>
            <a:normAutofit/>
          </a:bodyPr>
          <a:lstStyle/>
          <a:p>
            <a:r>
              <a:rPr lang="en-US"/>
              <a:t>How to Modify Billable Time in Accela</a:t>
            </a:r>
          </a:p>
        </p:txBody>
      </p:sp>
      <p:sp>
        <p:nvSpPr>
          <p:cNvPr id="3" name="Content Placeholder 2">
            <a:extLst>
              <a:ext uri="{FF2B5EF4-FFF2-40B4-BE49-F238E27FC236}">
                <a16:creationId xmlns:a16="http://schemas.microsoft.com/office/drawing/2014/main" id="{D56671C3-68AD-46CB-A621-A8FEFE5F4CD2}"/>
              </a:ext>
            </a:extLst>
          </p:cNvPr>
          <p:cNvSpPr>
            <a:spLocks noGrp="1"/>
          </p:cNvSpPr>
          <p:nvPr>
            <p:ph idx="1"/>
          </p:nvPr>
        </p:nvSpPr>
        <p:spPr/>
        <p:txBody>
          <a:bodyPr/>
          <a:lstStyle/>
          <a:p>
            <a:r>
              <a:rPr lang="en-US"/>
              <a:t>As a reminder, time is billed monthly (early the following month)</a:t>
            </a:r>
          </a:p>
          <a:p>
            <a:r>
              <a:rPr lang="en-US"/>
              <a:t>Your time can be modified until the entry is </a:t>
            </a:r>
            <a:r>
              <a:rPr lang="en-US" b="1"/>
              <a:t>locked </a:t>
            </a:r>
            <a:r>
              <a:rPr lang="en-US"/>
              <a:t>for billing</a:t>
            </a:r>
          </a:p>
          <a:p>
            <a:endParaRPr lang="en-US"/>
          </a:p>
          <a:p>
            <a:r>
              <a:rPr lang="en-US"/>
              <a:t>Job Aid 003 Add and Adjust My Time Entry</a:t>
            </a:r>
          </a:p>
        </p:txBody>
      </p:sp>
      <p:sp>
        <p:nvSpPr>
          <p:cNvPr id="4" name="Slide Number Placeholder 3">
            <a:extLst>
              <a:ext uri="{FF2B5EF4-FFF2-40B4-BE49-F238E27FC236}">
                <a16:creationId xmlns:a16="http://schemas.microsoft.com/office/drawing/2014/main" id="{F2B63520-F5A4-415A-80EF-9000D1A586C9}"/>
              </a:ext>
            </a:extLst>
          </p:cNvPr>
          <p:cNvSpPr>
            <a:spLocks noGrp="1"/>
          </p:cNvSpPr>
          <p:nvPr>
            <p:ph type="sldNum" sz="quarter" idx="4"/>
          </p:nvPr>
        </p:nvSpPr>
        <p:spPr/>
        <p:txBody>
          <a:bodyPr/>
          <a:lstStyle/>
          <a:p>
            <a:fld id="{659ED83C-2D8A-42B0-BBF1-CDE43C1054AA}" type="slidenum">
              <a:rPr lang="en-US" smtClean="0"/>
              <a:pPr/>
              <a:t>42</a:t>
            </a:fld>
            <a:endParaRPr lang="en-US"/>
          </a:p>
        </p:txBody>
      </p:sp>
    </p:spTree>
    <p:extLst>
      <p:ext uri="{BB962C8B-B14F-4D97-AF65-F5344CB8AC3E}">
        <p14:creationId xmlns:p14="http://schemas.microsoft.com/office/powerpoint/2010/main" val="3538885213"/>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DDDE-7E73-41E7-A6DE-00FE1BBB0E6C}"/>
              </a:ext>
            </a:extLst>
          </p:cNvPr>
          <p:cNvSpPr>
            <a:spLocks noGrp="1"/>
          </p:cNvSpPr>
          <p:nvPr>
            <p:ph type="title"/>
          </p:nvPr>
        </p:nvSpPr>
        <p:spPr/>
        <p:txBody>
          <a:bodyPr/>
          <a:lstStyle/>
          <a:p>
            <a:r>
              <a:rPr lang="en-US"/>
              <a:t>How to Modify Billable Time in Accela</a:t>
            </a:r>
          </a:p>
        </p:txBody>
      </p:sp>
      <p:sp>
        <p:nvSpPr>
          <p:cNvPr id="3" name="Content Placeholder 2">
            <a:extLst>
              <a:ext uri="{FF2B5EF4-FFF2-40B4-BE49-F238E27FC236}">
                <a16:creationId xmlns:a16="http://schemas.microsoft.com/office/drawing/2014/main" id="{5D7A6B4C-82FA-441E-B5CC-9C4A23279081}"/>
              </a:ext>
            </a:extLst>
          </p:cNvPr>
          <p:cNvSpPr>
            <a:spLocks noGrp="1"/>
          </p:cNvSpPr>
          <p:nvPr>
            <p:ph idx="1"/>
          </p:nvPr>
        </p:nvSpPr>
        <p:spPr/>
        <p:txBody>
          <a:bodyPr/>
          <a:lstStyle/>
          <a:p>
            <a:r>
              <a:rPr lang="en-US"/>
              <a:t>…and add notes! </a:t>
            </a:r>
          </a:p>
          <a:p>
            <a:r>
              <a:rPr lang="en-US"/>
              <a:t>Open Time Accounting to see your recent entries</a:t>
            </a:r>
          </a:p>
          <a:p>
            <a:r>
              <a:rPr lang="en-US"/>
              <a:t>Click </a:t>
            </a:r>
            <a:r>
              <a:rPr lang="en-US" b="1"/>
              <a:t>DE </a:t>
            </a:r>
            <a:r>
              <a:rPr lang="en-US"/>
              <a:t>to open an entry</a:t>
            </a:r>
          </a:p>
          <a:p>
            <a:endParaRPr lang="en-US"/>
          </a:p>
        </p:txBody>
      </p:sp>
      <p:sp>
        <p:nvSpPr>
          <p:cNvPr id="4" name="Slide Number Placeholder 3">
            <a:extLst>
              <a:ext uri="{FF2B5EF4-FFF2-40B4-BE49-F238E27FC236}">
                <a16:creationId xmlns:a16="http://schemas.microsoft.com/office/drawing/2014/main" id="{352ABF26-2C3C-4A31-9A96-ECDF995D5EA1}"/>
              </a:ext>
            </a:extLst>
          </p:cNvPr>
          <p:cNvSpPr>
            <a:spLocks noGrp="1"/>
          </p:cNvSpPr>
          <p:nvPr>
            <p:ph type="sldNum" sz="quarter" idx="4"/>
          </p:nvPr>
        </p:nvSpPr>
        <p:spPr/>
        <p:txBody>
          <a:bodyPr/>
          <a:lstStyle/>
          <a:p>
            <a:fld id="{659ED83C-2D8A-42B0-BBF1-CDE43C1054AA}" type="slidenum">
              <a:rPr lang="en-US" smtClean="0"/>
              <a:pPr/>
              <a:t>43</a:t>
            </a:fld>
            <a:endParaRPr lang="en-US"/>
          </a:p>
        </p:txBody>
      </p:sp>
      <p:pic>
        <p:nvPicPr>
          <p:cNvPr id="6" name="Picture 5">
            <a:extLst>
              <a:ext uri="{FF2B5EF4-FFF2-40B4-BE49-F238E27FC236}">
                <a16:creationId xmlns:a16="http://schemas.microsoft.com/office/drawing/2014/main" id="{259FA35D-ED41-457D-B85C-AD06D0CC6A1B}"/>
              </a:ext>
            </a:extLst>
          </p:cNvPr>
          <p:cNvPicPr>
            <a:picLocks noChangeAspect="1"/>
          </p:cNvPicPr>
          <p:nvPr/>
        </p:nvPicPr>
        <p:blipFill>
          <a:blip r:embed="rId2"/>
          <a:stretch>
            <a:fillRect/>
          </a:stretch>
        </p:blipFill>
        <p:spPr>
          <a:xfrm>
            <a:off x="514350" y="3892550"/>
            <a:ext cx="7972425" cy="2809875"/>
          </a:xfrm>
          <a:prstGeom prst="rect">
            <a:avLst/>
          </a:prstGeom>
          <a:ln>
            <a:noFill/>
          </a:ln>
          <a:effectLst>
            <a:outerShdw blurRad="190500" algn="tl" rotWithShape="0">
              <a:srgbClr val="000000">
                <a:alpha val="70000"/>
              </a:srgbClr>
            </a:outerShdw>
          </a:effectLst>
        </p:spPr>
      </p:pic>
      <p:cxnSp>
        <p:nvCxnSpPr>
          <p:cNvPr id="8" name="Straight Arrow Connector 7">
            <a:extLst>
              <a:ext uri="{FF2B5EF4-FFF2-40B4-BE49-F238E27FC236}">
                <a16:creationId xmlns:a16="http://schemas.microsoft.com/office/drawing/2014/main" id="{C9858E40-B90F-425D-9502-71672B74DCE5}"/>
              </a:ext>
            </a:extLst>
          </p:cNvPr>
          <p:cNvCxnSpPr>
            <a:cxnSpLocks/>
          </p:cNvCxnSpPr>
          <p:nvPr/>
        </p:nvCxnSpPr>
        <p:spPr>
          <a:xfrm flipH="1">
            <a:off x="1752600" y="4468019"/>
            <a:ext cx="457200" cy="637381"/>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924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DDDE-7E73-41E7-A6DE-00FE1BBB0E6C}"/>
              </a:ext>
            </a:extLst>
          </p:cNvPr>
          <p:cNvSpPr>
            <a:spLocks noGrp="1"/>
          </p:cNvSpPr>
          <p:nvPr>
            <p:ph type="title"/>
          </p:nvPr>
        </p:nvSpPr>
        <p:spPr>
          <a:xfrm>
            <a:off x="381000" y="0"/>
            <a:ext cx="8229600" cy="1143000"/>
          </a:xfrm>
        </p:spPr>
        <p:txBody>
          <a:bodyPr/>
          <a:lstStyle/>
          <a:p>
            <a:r>
              <a:rPr lang="en-US"/>
              <a:t>How to Modify Billable Time in Accela</a:t>
            </a:r>
          </a:p>
        </p:txBody>
      </p:sp>
      <p:sp>
        <p:nvSpPr>
          <p:cNvPr id="4" name="Slide Number Placeholder 3">
            <a:extLst>
              <a:ext uri="{FF2B5EF4-FFF2-40B4-BE49-F238E27FC236}">
                <a16:creationId xmlns:a16="http://schemas.microsoft.com/office/drawing/2014/main" id="{352ABF26-2C3C-4A31-9A96-ECDF995D5EA1}"/>
              </a:ext>
            </a:extLst>
          </p:cNvPr>
          <p:cNvSpPr>
            <a:spLocks noGrp="1"/>
          </p:cNvSpPr>
          <p:nvPr>
            <p:ph type="sldNum" sz="quarter" idx="4"/>
          </p:nvPr>
        </p:nvSpPr>
        <p:spPr/>
        <p:txBody>
          <a:bodyPr/>
          <a:lstStyle/>
          <a:p>
            <a:fld id="{659ED83C-2D8A-42B0-BBF1-CDE43C1054AA}" type="slidenum">
              <a:rPr lang="en-US" smtClean="0"/>
              <a:pPr/>
              <a:t>44</a:t>
            </a:fld>
            <a:endParaRPr lang="en-US"/>
          </a:p>
        </p:txBody>
      </p:sp>
      <p:pic>
        <p:nvPicPr>
          <p:cNvPr id="6" name="Picture 5">
            <a:extLst>
              <a:ext uri="{FF2B5EF4-FFF2-40B4-BE49-F238E27FC236}">
                <a16:creationId xmlns:a16="http://schemas.microsoft.com/office/drawing/2014/main" id="{2DBC9FC4-2477-4B57-B433-091596630E16}"/>
              </a:ext>
            </a:extLst>
          </p:cNvPr>
          <p:cNvPicPr>
            <a:picLocks noChangeAspect="1"/>
          </p:cNvPicPr>
          <p:nvPr/>
        </p:nvPicPr>
        <p:blipFill>
          <a:blip r:embed="rId2"/>
          <a:stretch>
            <a:fillRect/>
          </a:stretch>
        </p:blipFill>
        <p:spPr>
          <a:xfrm>
            <a:off x="358587" y="1143000"/>
            <a:ext cx="8361721" cy="5076473"/>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5D7A6B4C-82FA-441E-B5CC-9C4A23279081}"/>
              </a:ext>
            </a:extLst>
          </p:cNvPr>
          <p:cNvSpPr>
            <a:spLocks noGrp="1"/>
          </p:cNvSpPr>
          <p:nvPr>
            <p:ph idx="1"/>
          </p:nvPr>
        </p:nvSpPr>
        <p:spPr>
          <a:xfrm>
            <a:off x="3307977" y="4114800"/>
            <a:ext cx="5074023" cy="1791364"/>
          </a:xfrm>
          <a:solidFill>
            <a:schemeClr val="bg1"/>
          </a:solidFill>
          <a:ln>
            <a:solidFill>
              <a:schemeClr val="tx1"/>
            </a:solidFill>
          </a:ln>
        </p:spPr>
        <p:txBody>
          <a:bodyPr>
            <a:normAutofit/>
          </a:bodyPr>
          <a:lstStyle/>
          <a:p>
            <a:r>
              <a:rPr lang="en-US" sz="2800"/>
              <a:t>Make edits in the opened time accounting entry including</a:t>
            </a:r>
          </a:p>
          <a:p>
            <a:pPr lvl="1"/>
            <a:r>
              <a:rPr lang="en-US" sz="2400"/>
              <a:t>Time Elapsed (Duration)</a:t>
            </a:r>
          </a:p>
          <a:p>
            <a:pPr lvl="1"/>
            <a:r>
              <a:rPr lang="en-US" sz="2400"/>
              <a:t>Notation (for the Invoice)</a:t>
            </a:r>
          </a:p>
          <a:p>
            <a:pPr lvl="1"/>
            <a:endParaRPr lang="en-US" sz="2400"/>
          </a:p>
        </p:txBody>
      </p:sp>
    </p:spTree>
    <p:extLst>
      <p:ext uri="{BB962C8B-B14F-4D97-AF65-F5344CB8AC3E}">
        <p14:creationId xmlns:p14="http://schemas.microsoft.com/office/powerpoint/2010/main" val="404767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p:txBody>
          <a:bodyPr>
            <a:normAutofit/>
          </a:bodyPr>
          <a:lstStyle/>
          <a:p>
            <a:r>
              <a:rPr lang="en-US"/>
              <a:t>How to Add Billable Time in Accela</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458484" y="1155192"/>
            <a:ext cx="8227031" cy="1273430"/>
          </a:xfrm>
        </p:spPr>
        <p:txBody>
          <a:bodyPr>
            <a:normAutofit/>
          </a:bodyPr>
          <a:lstStyle/>
          <a:p>
            <a:pPr marL="514350" indent="-514350" fontAlgn="base">
              <a:buFont typeface="+mj-lt"/>
              <a:buAutoNum type="arabicPeriod"/>
            </a:pPr>
            <a:r>
              <a:rPr lang="en-US"/>
              <a:t>Open the </a:t>
            </a:r>
            <a:r>
              <a:rPr lang="en-US" b="1"/>
              <a:t>Time Accounting </a:t>
            </a:r>
            <a:r>
              <a:rPr lang="en-US"/>
              <a:t>page</a:t>
            </a:r>
          </a:p>
          <a:p>
            <a:pPr marL="514350" indent="-514350" fontAlgn="base">
              <a:buFont typeface="+mj-lt"/>
              <a:buAutoNum type="arabicPeriod"/>
            </a:pPr>
            <a:r>
              <a:rPr lang="en-US"/>
              <a:t>Click </a:t>
            </a:r>
            <a:r>
              <a:rPr lang="en-US" b="1"/>
              <a:t>New</a:t>
            </a:r>
            <a:endParaRPr lang="en-US"/>
          </a:p>
          <a:p>
            <a:pPr marL="514350" indent="-514350" fontAlgn="base">
              <a:buFont typeface="+mj-lt"/>
              <a:buAutoNum type="arabicPeriod"/>
            </a:pPr>
            <a:endParaRPr lang="en-US"/>
          </a:p>
        </p:txBody>
      </p:sp>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p:txBody>
          <a:bodyPr/>
          <a:lstStyle/>
          <a:p>
            <a:fld id="{659ED83C-2D8A-42B0-BBF1-CDE43C1054AA}" type="slidenum">
              <a:rPr lang="en-US" smtClean="0"/>
              <a:pPr/>
              <a:t>45</a:t>
            </a:fld>
            <a:endParaRPr lang="en-US"/>
          </a:p>
        </p:txBody>
      </p:sp>
      <p:pic>
        <p:nvPicPr>
          <p:cNvPr id="5" name="Picture 4">
            <a:extLst>
              <a:ext uri="{FF2B5EF4-FFF2-40B4-BE49-F238E27FC236}">
                <a16:creationId xmlns:a16="http://schemas.microsoft.com/office/drawing/2014/main" id="{557BCA18-D400-41E6-B07A-FB9557E36A14}"/>
              </a:ext>
            </a:extLst>
          </p:cNvPr>
          <p:cNvPicPr>
            <a:picLocks noChangeAspect="1"/>
          </p:cNvPicPr>
          <p:nvPr/>
        </p:nvPicPr>
        <p:blipFill>
          <a:blip r:embed="rId3"/>
          <a:stretch>
            <a:fillRect/>
          </a:stretch>
        </p:blipFill>
        <p:spPr>
          <a:xfrm>
            <a:off x="1554999" y="2907809"/>
            <a:ext cx="6105106" cy="3109562"/>
          </a:xfrm>
          <a:prstGeom prst="rect">
            <a:avLst/>
          </a:prstGeom>
          <a:effectLst>
            <a:outerShdw blurRad="63500" sx="102000" sy="102000" algn="ctr" rotWithShape="0">
              <a:prstClr val="black">
                <a:alpha val="40000"/>
              </a:prstClr>
            </a:outerShdw>
          </a:effectLst>
        </p:spPr>
      </p:pic>
      <p:sp>
        <p:nvSpPr>
          <p:cNvPr id="8" name="Flowchart: Connector 7">
            <a:extLst>
              <a:ext uri="{FF2B5EF4-FFF2-40B4-BE49-F238E27FC236}">
                <a16:creationId xmlns:a16="http://schemas.microsoft.com/office/drawing/2014/main" id="{27FBE9ED-FE67-457E-9B66-705D3C1836B7}"/>
              </a:ext>
            </a:extLst>
          </p:cNvPr>
          <p:cNvSpPr/>
          <p:nvPr/>
        </p:nvSpPr>
        <p:spPr>
          <a:xfrm>
            <a:off x="6086894" y="3335299"/>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2</a:t>
            </a:r>
          </a:p>
        </p:txBody>
      </p:sp>
      <p:sp>
        <p:nvSpPr>
          <p:cNvPr id="9" name="Flowchart: Connector 8">
            <a:extLst>
              <a:ext uri="{FF2B5EF4-FFF2-40B4-BE49-F238E27FC236}">
                <a16:creationId xmlns:a16="http://schemas.microsoft.com/office/drawing/2014/main" id="{F53A6F11-340E-4AA8-8729-785097E9F074}"/>
              </a:ext>
            </a:extLst>
          </p:cNvPr>
          <p:cNvSpPr/>
          <p:nvPr/>
        </p:nvSpPr>
        <p:spPr>
          <a:xfrm>
            <a:off x="2590800" y="4680785"/>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1</a:t>
            </a:r>
          </a:p>
        </p:txBody>
      </p:sp>
      <p:sp>
        <p:nvSpPr>
          <p:cNvPr id="13" name="Rectangle 12">
            <a:extLst>
              <a:ext uri="{FF2B5EF4-FFF2-40B4-BE49-F238E27FC236}">
                <a16:creationId xmlns:a16="http://schemas.microsoft.com/office/drawing/2014/main" id="{F43A4EDC-EE3F-4A4B-B87E-2D79D3B90860}"/>
              </a:ext>
            </a:extLst>
          </p:cNvPr>
          <p:cNvSpPr/>
          <p:nvPr/>
        </p:nvSpPr>
        <p:spPr>
          <a:xfrm>
            <a:off x="1479884" y="4852736"/>
            <a:ext cx="1035801" cy="986590"/>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54E335E7-8711-4F57-BC57-D7550B4D29CA}"/>
              </a:ext>
            </a:extLst>
          </p:cNvPr>
          <p:cNvSpPr/>
          <p:nvPr/>
        </p:nvSpPr>
        <p:spPr>
          <a:xfrm>
            <a:off x="5229726" y="3563327"/>
            <a:ext cx="790074" cy="415115"/>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8534257"/>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904055-F05A-4031-83AF-958B4F094547}"/>
              </a:ext>
            </a:extLst>
          </p:cNvPr>
          <p:cNvPicPr>
            <a:picLocks noChangeAspect="1"/>
          </p:cNvPicPr>
          <p:nvPr/>
        </p:nvPicPr>
        <p:blipFill rotWithShape="1">
          <a:blip r:embed="rId3"/>
          <a:srcRect b="24142"/>
          <a:stretch/>
        </p:blipFill>
        <p:spPr>
          <a:xfrm>
            <a:off x="32488" y="2895600"/>
            <a:ext cx="5377712" cy="2848280"/>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29BEA4EC-52B3-4FDB-9B9C-FD0ABF9D2599}"/>
              </a:ext>
            </a:extLst>
          </p:cNvPr>
          <p:cNvPicPr>
            <a:picLocks noChangeAspect="1"/>
          </p:cNvPicPr>
          <p:nvPr/>
        </p:nvPicPr>
        <p:blipFill rotWithShape="1">
          <a:blip r:embed="rId4"/>
          <a:srcRect r="43743"/>
          <a:stretch/>
        </p:blipFill>
        <p:spPr>
          <a:xfrm>
            <a:off x="5415888" y="3962399"/>
            <a:ext cx="3712030" cy="2696497"/>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FD7BD61E-50A5-4651-9311-28E65E224EA2}"/>
              </a:ext>
            </a:extLst>
          </p:cNvPr>
          <p:cNvSpPr>
            <a:spLocks noGrp="1"/>
          </p:cNvSpPr>
          <p:nvPr>
            <p:ph type="title"/>
          </p:nvPr>
        </p:nvSpPr>
        <p:spPr/>
        <p:txBody>
          <a:bodyPr>
            <a:normAutofit fontScale="90000"/>
          </a:bodyPr>
          <a:lstStyle/>
          <a:p>
            <a:r>
              <a:rPr lang="en-US"/>
              <a:t>How to Add Billable Time in Accela (continued)</a:t>
            </a:r>
          </a:p>
        </p:txBody>
      </p:sp>
      <p:sp>
        <p:nvSpPr>
          <p:cNvPr id="4" name="Slide Number Placeholder 3">
            <a:extLst>
              <a:ext uri="{FF2B5EF4-FFF2-40B4-BE49-F238E27FC236}">
                <a16:creationId xmlns:a16="http://schemas.microsoft.com/office/drawing/2014/main" id="{752BA9AD-ADB6-4204-BBF9-2E5135459E89}"/>
              </a:ext>
            </a:extLst>
          </p:cNvPr>
          <p:cNvSpPr>
            <a:spLocks noGrp="1"/>
          </p:cNvSpPr>
          <p:nvPr>
            <p:ph type="sldNum" sz="quarter" idx="4"/>
          </p:nvPr>
        </p:nvSpPr>
        <p:spPr/>
        <p:txBody>
          <a:bodyPr/>
          <a:lstStyle/>
          <a:p>
            <a:fld id="{659ED83C-2D8A-42B0-BBF1-CDE43C1054AA}" type="slidenum">
              <a:rPr lang="en-US" smtClean="0"/>
              <a:pPr/>
              <a:t>46</a:t>
            </a:fld>
            <a:endParaRPr lang="en-US"/>
          </a:p>
        </p:txBody>
      </p:sp>
      <p:sp>
        <p:nvSpPr>
          <p:cNvPr id="6" name="Rectangle 5">
            <a:extLst>
              <a:ext uri="{FF2B5EF4-FFF2-40B4-BE49-F238E27FC236}">
                <a16:creationId xmlns:a16="http://schemas.microsoft.com/office/drawing/2014/main" id="{8C3783B1-EDFF-407A-866D-15B8DCB295A1}"/>
              </a:ext>
            </a:extLst>
          </p:cNvPr>
          <p:cNvSpPr/>
          <p:nvPr/>
        </p:nvSpPr>
        <p:spPr>
          <a:xfrm>
            <a:off x="5415888" y="4624135"/>
            <a:ext cx="1567712" cy="48708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E3C86EB9-0400-4138-81E6-43D5675455CF}"/>
              </a:ext>
            </a:extLst>
          </p:cNvPr>
          <p:cNvSpPr/>
          <p:nvPr/>
        </p:nvSpPr>
        <p:spPr>
          <a:xfrm>
            <a:off x="2032705" y="4294857"/>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3</a:t>
            </a:r>
          </a:p>
        </p:txBody>
      </p:sp>
      <p:sp>
        <p:nvSpPr>
          <p:cNvPr id="8" name="Flowchart: Connector 7">
            <a:extLst>
              <a:ext uri="{FF2B5EF4-FFF2-40B4-BE49-F238E27FC236}">
                <a16:creationId xmlns:a16="http://schemas.microsoft.com/office/drawing/2014/main" id="{B5A1FE84-8EA2-4EDB-8288-FD8B0F0F0184}"/>
              </a:ext>
            </a:extLst>
          </p:cNvPr>
          <p:cNvSpPr/>
          <p:nvPr/>
        </p:nvSpPr>
        <p:spPr>
          <a:xfrm>
            <a:off x="5026356" y="4349163"/>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4</a:t>
            </a:r>
          </a:p>
        </p:txBody>
      </p:sp>
      <p:sp>
        <p:nvSpPr>
          <p:cNvPr id="9" name="Rectangle 8">
            <a:extLst>
              <a:ext uri="{FF2B5EF4-FFF2-40B4-BE49-F238E27FC236}">
                <a16:creationId xmlns:a16="http://schemas.microsoft.com/office/drawing/2014/main" id="{40F62A4B-8808-4CC0-B500-6E5EDD101FD8}"/>
              </a:ext>
            </a:extLst>
          </p:cNvPr>
          <p:cNvSpPr/>
          <p:nvPr/>
        </p:nvSpPr>
        <p:spPr>
          <a:xfrm>
            <a:off x="561975" y="4477862"/>
            <a:ext cx="1409700" cy="415523"/>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CBE7692-59B0-4728-9265-F2A9AFD71082}"/>
              </a:ext>
            </a:extLst>
          </p:cNvPr>
          <p:cNvSpPr>
            <a:spLocks noGrp="1"/>
          </p:cNvSpPr>
          <p:nvPr>
            <p:ph idx="1"/>
          </p:nvPr>
        </p:nvSpPr>
        <p:spPr>
          <a:xfrm>
            <a:off x="533400" y="1295400"/>
            <a:ext cx="8229600" cy="1732336"/>
          </a:xfrm>
        </p:spPr>
        <p:txBody>
          <a:bodyPr>
            <a:normAutofit fontScale="77500" lnSpcReduction="20000"/>
          </a:bodyPr>
          <a:lstStyle/>
          <a:p>
            <a:pPr marL="514350" indent="-514350">
              <a:buFont typeface="+mj-lt"/>
              <a:buAutoNum type="arabicPeriod" startAt="3"/>
            </a:pPr>
            <a:r>
              <a:rPr lang="en-US"/>
              <a:t>In </a:t>
            </a:r>
            <a:r>
              <a:rPr lang="en-US" b="1"/>
              <a:t>Entity Type</a:t>
            </a:r>
            <a:r>
              <a:rPr lang="en-US"/>
              <a:t>, select </a:t>
            </a:r>
            <a:r>
              <a:rPr lang="en-US" b="1"/>
              <a:t>Workflow</a:t>
            </a:r>
            <a:endParaRPr lang="en-US"/>
          </a:p>
          <a:p>
            <a:pPr marL="514350" indent="-514350">
              <a:buFont typeface="+mj-lt"/>
              <a:buAutoNum type="arabicPeriod" startAt="3"/>
            </a:pPr>
            <a:r>
              <a:rPr lang="en-US"/>
              <a:t>In </a:t>
            </a:r>
            <a:r>
              <a:rPr lang="en-US" b="1"/>
              <a:t>Reference Record</a:t>
            </a:r>
            <a:r>
              <a:rPr lang="en-US"/>
              <a:t>, click the </a:t>
            </a:r>
            <a:r>
              <a:rPr lang="en-US" b="1"/>
              <a:t>search</a:t>
            </a:r>
            <a:r>
              <a:rPr lang="en-US"/>
              <a:t> (hand) icon</a:t>
            </a:r>
          </a:p>
          <a:p>
            <a:pPr marL="514350" indent="-514350">
              <a:buFont typeface="+mj-lt"/>
              <a:buAutoNum type="arabicPeriod" startAt="3"/>
            </a:pPr>
            <a:r>
              <a:rPr lang="en-US"/>
              <a:t>In </a:t>
            </a:r>
            <a:r>
              <a:rPr lang="en-US" b="1"/>
              <a:t>Record #,</a:t>
            </a:r>
            <a:r>
              <a:rPr lang="en-US"/>
              <a:t> enter the record #</a:t>
            </a:r>
          </a:p>
          <a:p>
            <a:pPr marL="514350" indent="-514350">
              <a:buFont typeface="+mj-lt"/>
              <a:buAutoNum type="arabicPeriod" startAt="3"/>
            </a:pPr>
            <a:r>
              <a:rPr lang="en-US"/>
              <a:t>Click </a:t>
            </a:r>
            <a:r>
              <a:rPr lang="en-US" b="1"/>
              <a:t>Submit</a:t>
            </a:r>
            <a:r>
              <a:rPr lang="en-US"/>
              <a:t>. Your validated record  number is returned</a:t>
            </a:r>
          </a:p>
          <a:p>
            <a:endParaRPr lang="en-US"/>
          </a:p>
        </p:txBody>
      </p:sp>
      <p:sp>
        <p:nvSpPr>
          <p:cNvPr id="14" name="Rectangle 13">
            <a:extLst>
              <a:ext uri="{FF2B5EF4-FFF2-40B4-BE49-F238E27FC236}">
                <a16:creationId xmlns:a16="http://schemas.microsoft.com/office/drawing/2014/main" id="{37C43175-1B2A-4736-8D70-D7C5B3E3283A}"/>
              </a:ext>
            </a:extLst>
          </p:cNvPr>
          <p:cNvSpPr/>
          <p:nvPr/>
        </p:nvSpPr>
        <p:spPr>
          <a:xfrm>
            <a:off x="4705350" y="4616648"/>
            <a:ext cx="354820" cy="248324"/>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7CB8C0E1-5617-40BC-9ABA-C16AA65F9306}"/>
              </a:ext>
            </a:extLst>
          </p:cNvPr>
          <p:cNvSpPr/>
          <p:nvPr/>
        </p:nvSpPr>
        <p:spPr>
          <a:xfrm>
            <a:off x="5569448" y="3905250"/>
            <a:ext cx="665589" cy="404660"/>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EC49C264-BCB8-41A9-BD16-40DBD2AD0019}"/>
              </a:ext>
            </a:extLst>
          </p:cNvPr>
          <p:cNvSpPr/>
          <p:nvPr/>
        </p:nvSpPr>
        <p:spPr>
          <a:xfrm>
            <a:off x="7016668" y="4437731"/>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5</a:t>
            </a:r>
          </a:p>
        </p:txBody>
      </p:sp>
      <p:sp>
        <p:nvSpPr>
          <p:cNvPr id="17" name="Flowchart: Connector 16">
            <a:extLst>
              <a:ext uri="{FF2B5EF4-FFF2-40B4-BE49-F238E27FC236}">
                <a16:creationId xmlns:a16="http://schemas.microsoft.com/office/drawing/2014/main" id="{C04C311B-190D-4D23-B25A-5EE38525571A}"/>
              </a:ext>
            </a:extLst>
          </p:cNvPr>
          <p:cNvSpPr/>
          <p:nvPr/>
        </p:nvSpPr>
        <p:spPr>
          <a:xfrm>
            <a:off x="6312397" y="3800059"/>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6</a:t>
            </a:r>
          </a:p>
        </p:txBody>
      </p:sp>
      <p:sp>
        <p:nvSpPr>
          <p:cNvPr id="18" name="Arrow: Down 17">
            <a:extLst>
              <a:ext uri="{FF2B5EF4-FFF2-40B4-BE49-F238E27FC236}">
                <a16:creationId xmlns:a16="http://schemas.microsoft.com/office/drawing/2014/main" id="{B7147547-39A1-4D69-BEBA-5A2D3F5A3F9C}"/>
              </a:ext>
            </a:extLst>
          </p:cNvPr>
          <p:cNvSpPr/>
          <p:nvPr/>
        </p:nvSpPr>
        <p:spPr>
          <a:xfrm rot="2393899">
            <a:off x="4314543" y="3991437"/>
            <a:ext cx="291394" cy="553363"/>
          </a:xfrm>
          <a:prstGeom prst="downArrow">
            <a:avLst/>
          </a:prstGeom>
          <a:solidFill>
            <a:srgbClr val="FF6600"/>
          </a:solidFill>
          <a:ln w="38100">
            <a:solidFill>
              <a:srgbClr val="FF6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98290E-032B-4573-8BA1-AA5699499CE2}"/>
              </a:ext>
            </a:extLst>
          </p:cNvPr>
          <p:cNvSpPr txBox="1"/>
          <p:nvPr/>
        </p:nvSpPr>
        <p:spPr>
          <a:xfrm>
            <a:off x="5486400" y="4800600"/>
            <a:ext cx="1371600" cy="276999"/>
          </a:xfrm>
          <a:prstGeom prst="rect">
            <a:avLst/>
          </a:prstGeom>
          <a:solidFill>
            <a:schemeClr val="bg1"/>
          </a:solidFill>
          <a:ln>
            <a:solidFill>
              <a:schemeClr val="accent6">
                <a:lumMod val="75000"/>
              </a:schemeClr>
            </a:solidFill>
          </a:ln>
        </p:spPr>
        <p:txBody>
          <a:bodyPr wrap="square" rtlCol="0">
            <a:spAutoFit/>
          </a:bodyPr>
          <a:lstStyle/>
          <a:p>
            <a:r>
              <a:rPr lang="en-US" sz="1200"/>
              <a:t>SUSIP0000779</a:t>
            </a:r>
          </a:p>
        </p:txBody>
      </p:sp>
    </p:spTree>
    <p:extLst>
      <p:ext uri="{BB962C8B-B14F-4D97-AF65-F5344CB8AC3E}">
        <p14:creationId xmlns:p14="http://schemas.microsoft.com/office/powerpoint/2010/main" val="1862036253"/>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39B98-D38F-44C2-BD8C-89073E2E9166}"/>
              </a:ext>
            </a:extLst>
          </p:cNvPr>
          <p:cNvPicPr>
            <a:picLocks noChangeAspect="1"/>
          </p:cNvPicPr>
          <p:nvPr/>
        </p:nvPicPr>
        <p:blipFill>
          <a:blip r:embed="rId3"/>
          <a:stretch>
            <a:fillRect/>
          </a:stretch>
        </p:blipFill>
        <p:spPr>
          <a:xfrm>
            <a:off x="0" y="3651276"/>
            <a:ext cx="9144000" cy="3206724"/>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FD7BD61E-50A5-4651-9311-28E65E224EA2}"/>
              </a:ext>
            </a:extLst>
          </p:cNvPr>
          <p:cNvSpPr>
            <a:spLocks noGrp="1"/>
          </p:cNvSpPr>
          <p:nvPr>
            <p:ph type="title"/>
          </p:nvPr>
        </p:nvSpPr>
        <p:spPr>
          <a:xfrm>
            <a:off x="533400" y="12192"/>
            <a:ext cx="8229600" cy="855281"/>
          </a:xfrm>
        </p:spPr>
        <p:txBody>
          <a:bodyPr>
            <a:normAutofit fontScale="90000"/>
          </a:bodyPr>
          <a:lstStyle/>
          <a:p>
            <a:r>
              <a:rPr lang="en-US"/>
              <a:t>How to Add Billable Time in Accela (continued)</a:t>
            </a:r>
          </a:p>
        </p:txBody>
      </p:sp>
      <p:sp>
        <p:nvSpPr>
          <p:cNvPr id="4" name="Slide Number Placeholder 3">
            <a:extLst>
              <a:ext uri="{FF2B5EF4-FFF2-40B4-BE49-F238E27FC236}">
                <a16:creationId xmlns:a16="http://schemas.microsoft.com/office/drawing/2014/main" id="{752BA9AD-ADB6-4204-BBF9-2E5135459E89}"/>
              </a:ext>
            </a:extLst>
          </p:cNvPr>
          <p:cNvSpPr>
            <a:spLocks noGrp="1"/>
          </p:cNvSpPr>
          <p:nvPr>
            <p:ph type="sldNum" sz="quarter" idx="4"/>
          </p:nvPr>
        </p:nvSpPr>
        <p:spPr>
          <a:xfrm>
            <a:off x="6553200" y="6492875"/>
            <a:ext cx="2133600" cy="365125"/>
          </a:xfrm>
        </p:spPr>
        <p:txBody>
          <a:bodyPr/>
          <a:lstStyle/>
          <a:p>
            <a:fld id="{659ED83C-2D8A-42B0-BBF1-CDE43C1054AA}" type="slidenum">
              <a:rPr lang="en-US" smtClean="0"/>
              <a:pPr/>
              <a:t>47</a:t>
            </a:fld>
            <a:endParaRPr lang="en-US"/>
          </a:p>
        </p:txBody>
      </p:sp>
      <p:sp>
        <p:nvSpPr>
          <p:cNvPr id="6" name="Rectangle 5">
            <a:extLst>
              <a:ext uri="{FF2B5EF4-FFF2-40B4-BE49-F238E27FC236}">
                <a16:creationId xmlns:a16="http://schemas.microsoft.com/office/drawing/2014/main" id="{8C3783B1-EDFF-407A-866D-15B8DCB295A1}"/>
              </a:ext>
            </a:extLst>
          </p:cNvPr>
          <p:cNvSpPr/>
          <p:nvPr/>
        </p:nvSpPr>
        <p:spPr>
          <a:xfrm>
            <a:off x="7775244" y="5309741"/>
            <a:ext cx="838200" cy="365125"/>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B5A1FE84-8EA2-4EDB-8288-FD8B0F0F0184}"/>
              </a:ext>
            </a:extLst>
          </p:cNvPr>
          <p:cNvSpPr/>
          <p:nvPr/>
        </p:nvSpPr>
        <p:spPr>
          <a:xfrm>
            <a:off x="8877300" y="4747577"/>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8</a:t>
            </a:r>
          </a:p>
        </p:txBody>
      </p:sp>
      <p:sp>
        <p:nvSpPr>
          <p:cNvPr id="9" name="Rectangle 8">
            <a:extLst>
              <a:ext uri="{FF2B5EF4-FFF2-40B4-BE49-F238E27FC236}">
                <a16:creationId xmlns:a16="http://schemas.microsoft.com/office/drawing/2014/main" id="{40F62A4B-8808-4CC0-B500-6E5EDD101FD8}"/>
              </a:ext>
            </a:extLst>
          </p:cNvPr>
          <p:cNvSpPr/>
          <p:nvPr/>
        </p:nvSpPr>
        <p:spPr>
          <a:xfrm>
            <a:off x="366034" y="5296517"/>
            <a:ext cx="1281545" cy="377748"/>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CBE7692-59B0-4728-9265-F2A9AFD71082}"/>
              </a:ext>
            </a:extLst>
          </p:cNvPr>
          <p:cNvSpPr>
            <a:spLocks noGrp="1"/>
          </p:cNvSpPr>
          <p:nvPr>
            <p:ph idx="1"/>
          </p:nvPr>
        </p:nvSpPr>
        <p:spPr>
          <a:xfrm>
            <a:off x="171366" y="729599"/>
            <a:ext cx="8766258" cy="2874529"/>
          </a:xfrm>
        </p:spPr>
        <p:txBody>
          <a:bodyPr>
            <a:noAutofit/>
          </a:bodyPr>
          <a:lstStyle/>
          <a:p>
            <a:pPr marL="514350" indent="-514350">
              <a:buFont typeface="+mj-lt"/>
              <a:buAutoNum type="arabicPeriod" startAt="7"/>
            </a:pPr>
            <a:r>
              <a:rPr lang="en-US" sz="2000"/>
              <a:t>In </a:t>
            </a:r>
            <a:r>
              <a:rPr lang="en-US" sz="2000" b="1"/>
              <a:t>Entity</a:t>
            </a:r>
            <a:r>
              <a:rPr lang="en-US" sz="2000"/>
              <a:t>, pick your group’s secondary review task</a:t>
            </a:r>
          </a:p>
          <a:p>
            <a:pPr marL="514350" indent="-514350">
              <a:buFont typeface="+mj-lt"/>
              <a:buAutoNum type="arabicPeriod" startAt="7"/>
            </a:pPr>
            <a:r>
              <a:rPr lang="en-US" sz="2000"/>
              <a:t>In </a:t>
            </a:r>
            <a:r>
              <a:rPr lang="en-US" sz="2000" b="1"/>
              <a:t>Time Accounting Group</a:t>
            </a:r>
            <a:r>
              <a:rPr lang="en-US" sz="2000"/>
              <a:t>, verify </a:t>
            </a:r>
            <a:r>
              <a:rPr lang="en-US" sz="2000" b="1"/>
              <a:t>SDOT Street Use</a:t>
            </a:r>
            <a:r>
              <a:rPr lang="en-US" sz="2000"/>
              <a:t> (the default is okay unless your Group has its own Time Accounting Group)</a:t>
            </a:r>
          </a:p>
          <a:p>
            <a:pPr marL="514350" indent="-514350">
              <a:buFont typeface="+mj-lt"/>
              <a:buAutoNum type="arabicPeriod" startAt="7"/>
            </a:pPr>
            <a:r>
              <a:rPr lang="en-US" sz="2000"/>
              <a:t>In </a:t>
            </a:r>
            <a:r>
              <a:rPr lang="en-US" sz="2000" b="1"/>
              <a:t>Time Accounting Type,</a:t>
            </a:r>
            <a:r>
              <a:rPr lang="en-US" sz="2000"/>
              <a:t> select </a:t>
            </a:r>
            <a:r>
              <a:rPr lang="en-US" sz="2000" b="1"/>
              <a:t>Standard Time Billable</a:t>
            </a:r>
          </a:p>
          <a:p>
            <a:pPr marL="514350" indent="-514350">
              <a:buFont typeface="+mj-lt"/>
              <a:buAutoNum type="arabicPeriod" startAt="7"/>
            </a:pPr>
            <a:r>
              <a:rPr lang="en-US" sz="2000"/>
              <a:t>In </a:t>
            </a:r>
            <a:r>
              <a:rPr lang="en-US" sz="2000" b="1"/>
              <a:t>Time Elapsed</a:t>
            </a:r>
            <a:r>
              <a:rPr lang="en-US" sz="2000"/>
              <a:t>, select the hours and minutes worked (in 15-minute increments)</a:t>
            </a:r>
          </a:p>
          <a:p>
            <a:pPr marL="514350" indent="-514350">
              <a:buFont typeface="+mj-lt"/>
              <a:buAutoNum type="arabicPeriod" startAt="7"/>
            </a:pPr>
            <a:r>
              <a:rPr lang="en-US" sz="2000"/>
              <a:t>Optional: Enter a comment in </a:t>
            </a:r>
            <a:r>
              <a:rPr lang="en-US" sz="2000" b="1"/>
              <a:t>Notation</a:t>
            </a:r>
            <a:r>
              <a:rPr lang="en-US" sz="2000"/>
              <a:t>. This appears on the invoice</a:t>
            </a:r>
          </a:p>
          <a:p>
            <a:pPr marL="514350" indent="-514350">
              <a:buFont typeface="+mj-lt"/>
              <a:buAutoNum type="arabicPeriod" startAt="7"/>
            </a:pPr>
            <a:r>
              <a:rPr lang="en-US" sz="2000"/>
              <a:t>Click </a:t>
            </a:r>
            <a:r>
              <a:rPr lang="en-US" sz="2000" b="1"/>
              <a:t>Submit</a:t>
            </a:r>
            <a:endParaRPr lang="en-US" sz="2000"/>
          </a:p>
        </p:txBody>
      </p:sp>
      <p:sp>
        <p:nvSpPr>
          <p:cNvPr id="14" name="Rectangle 13">
            <a:extLst>
              <a:ext uri="{FF2B5EF4-FFF2-40B4-BE49-F238E27FC236}">
                <a16:creationId xmlns:a16="http://schemas.microsoft.com/office/drawing/2014/main" id="{37C43175-1B2A-4736-8D70-D7C5B3E3283A}"/>
              </a:ext>
            </a:extLst>
          </p:cNvPr>
          <p:cNvSpPr/>
          <p:nvPr/>
        </p:nvSpPr>
        <p:spPr>
          <a:xfrm>
            <a:off x="4038600" y="4972612"/>
            <a:ext cx="2896180" cy="55195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7CB8C0E1-5617-40BC-9ABA-C16AA65F9306}"/>
              </a:ext>
            </a:extLst>
          </p:cNvPr>
          <p:cNvSpPr/>
          <p:nvPr/>
        </p:nvSpPr>
        <p:spPr>
          <a:xfrm>
            <a:off x="7772400" y="4976952"/>
            <a:ext cx="1089660" cy="334430"/>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EC49C264-BCB8-41A9-BD16-40DBD2AD0019}"/>
              </a:ext>
            </a:extLst>
          </p:cNvPr>
          <p:cNvSpPr/>
          <p:nvPr/>
        </p:nvSpPr>
        <p:spPr>
          <a:xfrm>
            <a:off x="6972300" y="4736128"/>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7</a:t>
            </a:r>
          </a:p>
        </p:txBody>
      </p:sp>
      <p:sp>
        <p:nvSpPr>
          <p:cNvPr id="17" name="Flowchart: Connector 16">
            <a:extLst>
              <a:ext uri="{FF2B5EF4-FFF2-40B4-BE49-F238E27FC236}">
                <a16:creationId xmlns:a16="http://schemas.microsoft.com/office/drawing/2014/main" id="{C04C311B-190D-4D23-B25A-5EE38525571A}"/>
              </a:ext>
            </a:extLst>
          </p:cNvPr>
          <p:cNvSpPr/>
          <p:nvPr/>
        </p:nvSpPr>
        <p:spPr>
          <a:xfrm>
            <a:off x="1746913" y="5130813"/>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9</a:t>
            </a:r>
          </a:p>
        </p:txBody>
      </p:sp>
      <p:sp>
        <p:nvSpPr>
          <p:cNvPr id="18" name="Rectangle 17">
            <a:extLst>
              <a:ext uri="{FF2B5EF4-FFF2-40B4-BE49-F238E27FC236}">
                <a16:creationId xmlns:a16="http://schemas.microsoft.com/office/drawing/2014/main" id="{E9C3DE75-E3F3-44EA-B16F-2CC8D1F1176D}"/>
              </a:ext>
            </a:extLst>
          </p:cNvPr>
          <p:cNvSpPr/>
          <p:nvPr/>
        </p:nvSpPr>
        <p:spPr>
          <a:xfrm>
            <a:off x="134316" y="3876298"/>
            <a:ext cx="586740" cy="321583"/>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5" name="Group 2">
            <a:extLst>
              <a:ext uri="{FF2B5EF4-FFF2-40B4-BE49-F238E27FC236}">
                <a16:creationId xmlns:a16="http://schemas.microsoft.com/office/drawing/2014/main" id="{FAA12D8D-4C9F-49C2-9E8A-6BEA612F9AE2}"/>
              </a:ext>
            </a:extLst>
          </p:cNvPr>
          <p:cNvGrpSpPr>
            <a:grpSpLocks/>
          </p:cNvGrpSpPr>
          <p:nvPr/>
        </p:nvGrpSpPr>
        <p:grpSpPr bwMode="auto">
          <a:xfrm>
            <a:off x="8686800" y="5367592"/>
            <a:ext cx="290512" cy="280987"/>
            <a:chOff x="104784525" y="108837412"/>
            <a:chExt cx="266700" cy="252413"/>
          </a:xfrm>
          <a:solidFill>
            <a:srgbClr val="FF6C2C"/>
          </a:solidFill>
        </p:grpSpPr>
        <p:sp>
          <p:nvSpPr>
            <p:cNvPr id="10" name="Oval 3">
              <a:extLst>
                <a:ext uri="{FF2B5EF4-FFF2-40B4-BE49-F238E27FC236}">
                  <a16:creationId xmlns:a16="http://schemas.microsoft.com/office/drawing/2014/main" id="{78532CA7-8D3A-40F0-9A19-652A3A456ECA}"/>
                </a:ext>
              </a:extLst>
            </p:cNvPr>
            <p:cNvSpPr>
              <a:spLocks noChangeArrowheads="1"/>
            </p:cNvSpPr>
            <p:nvPr/>
          </p:nvSpPr>
          <p:spPr bwMode="auto">
            <a:xfrm>
              <a:off x="104784525" y="108842175"/>
              <a:ext cx="266700" cy="247650"/>
            </a:xfrm>
            <a:prstGeom prst="ellipse">
              <a:avLst/>
            </a:prstGeom>
            <a:gr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21" name="Text Box 4">
              <a:extLst>
                <a:ext uri="{FF2B5EF4-FFF2-40B4-BE49-F238E27FC236}">
                  <a16:creationId xmlns:a16="http://schemas.microsoft.com/office/drawing/2014/main" id="{19BCC1D6-0C18-40EF-A192-A83959061DEF}"/>
                </a:ext>
              </a:extLst>
            </p:cNvPr>
            <p:cNvSpPr txBox="1">
              <a:spLocks noChangeArrowheads="1"/>
            </p:cNvSpPr>
            <p:nvPr/>
          </p:nvSpPr>
          <p:spPr bwMode="auto">
            <a:xfrm>
              <a:off x="104808338" y="108837412"/>
              <a:ext cx="219075" cy="200025"/>
            </a:xfrm>
            <a:prstGeom prst="rect">
              <a:avLst/>
            </a:prstGeom>
            <a:no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solidFill>
                    <a:srgbClr val="FFFFFF"/>
                  </a:solidFill>
                  <a:latin typeface="Calibri" panose="020F0502020204030204" pitchFamily="34" charset="0"/>
                </a:rPr>
                <a:t>10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grpSp>
        <p:nvGrpSpPr>
          <p:cNvPr id="22" name="Group 2">
            <a:extLst>
              <a:ext uri="{FF2B5EF4-FFF2-40B4-BE49-F238E27FC236}">
                <a16:creationId xmlns:a16="http://schemas.microsoft.com/office/drawing/2014/main" id="{A247F582-14B9-487B-AB9E-DFB8D267B533}"/>
              </a:ext>
            </a:extLst>
          </p:cNvPr>
          <p:cNvGrpSpPr>
            <a:grpSpLocks/>
          </p:cNvGrpSpPr>
          <p:nvPr/>
        </p:nvGrpSpPr>
        <p:grpSpPr bwMode="auto">
          <a:xfrm>
            <a:off x="780576" y="3835750"/>
            <a:ext cx="290512" cy="280987"/>
            <a:chOff x="104784525" y="108837412"/>
            <a:chExt cx="266700" cy="252413"/>
          </a:xfrm>
          <a:solidFill>
            <a:srgbClr val="FF6C2C"/>
          </a:solidFill>
        </p:grpSpPr>
        <p:sp>
          <p:nvSpPr>
            <p:cNvPr id="23" name="Oval 3">
              <a:extLst>
                <a:ext uri="{FF2B5EF4-FFF2-40B4-BE49-F238E27FC236}">
                  <a16:creationId xmlns:a16="http://schemas.microsoft.com/office/drawing/2014/main" id="{C7CEDD86-9804-477B-94B4-15DBD8224B36}"/>
                </a:ext>
              </a:extLst>
            </p:cNvPr>
            <p:cNvSpPr>
              <a:spLocks noChangeArrowheads="1"/>
            </p:cNvSpPr>
            <p:nvPr/>
          </p:nvSpPr>
          <p:spPr bwMode="auto">
            <a:xfrm>
              <a:off x="104784525" y="108842175"/>
              <a:ext cx="266700" cy="247650"/>
            </a:xfrm>
            <a:prstGeom prst="ellipse">
              <a:avLst/>
            </a:prstGeom>
            <a:gr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24" name="Text Box 4">
              <a:extLst>
                <a:ext uri="{FF2B5EF4-FFF2-40B4-BE49-F238E27FC236}">
                  <a16:creationId xmlns:a16="http://schemas.microsoft.com/office/drawing/2014/main" id="{54CDD73D-B7EF-4B20-A626-3F4FC92265FF}"/>
                </a:ext>
              </a:extLst>
            </p:cNvPr>
            <p:cNvSpPr txBox="1">
              <a:spLocks noChangeArrowheads="1"/>
            </p:cNvSpPr>
            <p:nvPr/>
          </p:nvSpPr>
          <p:spPr bwMode="auto">
            <a:xfrm>
              <a:off x="104808338" y="108837412"/>
              <a:ext cx="219075" cy="200025"/>
            </a:xfrm>
            <a:prstGeom prst="rect">
              <a:avLst/>
            </a:prstGeom>
            <a:no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solidFill>
                    <a:srgbClr val="FFFFFF"/>
                  </a:solidFill>
                  <a:latin typeface="Calibri" panose="020F0502020204030204" pitchFamily="34" charset="0"/>
                </a:rPr>
                <a:t>12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sp>
        <p:nvSpPr>
          <p:cNvPr id="25" name="Rectangle 24">
            <a:extLst>
              <a:ext uri="{FF2B5EF4-FFF2-40B4-BE49-F238E27FC236}">
                <a16:creationId xmlns:a16="http://schemas.microsoft.com/office/drawing/2014/main" id="{D0DE8911-BAE4-4EBB-890E-47A98FF9AFDC}"/>
              </a:ext>
            </a:extLst>
          </p:cNvPr>
          <p:cNvSpPr/>
          <p:nvPr/>
        </p:nvSpPr>
        <p:spPr>
          <a:xfrm>
            <a:off x="4038600" y="5637083"/>
            <a:ext cx="1312080" cy="685290"/>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26" name="Group 2">
            <a:extLst>
              <a:ext uri="{FF2B5EF4-FFF2-40B4-BE49-F238E27FC236}">
                <a16:creationId xmlns:a16="http://schemas.microsoft.com/office/drawing/2014/main" id="{40CE1AB0-EFF3-4BC7-8518-28B47CF293BC}"/>
              </a:ext>
            </a:extLst>
          </p:cNvPr>
          <p:cNvGrpSpPr>
            <a:grpSpLocks/>
          </p:cNvGrpSpPr>
          <p:nvPr/>
        </p:nvGrpSpPr>
        <p:grpSpPr bwMode="auto">
          <a:xfrm>
            <a:off x="5410200" y="5582887"/>
            <a:ext cx="290512" cy="280987"/>
            <a:chOff x="104784525" y="108837412"/>
            <a:chExt cx="266700" cy="252413"/>
          </a:xfrm>
          <a:solidFill>
            <a:srgbClr val="FF6C2C"/>
          </a:solidFill>
        </p:grpSpPr>
        <p:sp>
          <p:nvSpPr>
            <p:cNvPr id="27" name="Oval 3">
              <a:extLst>
                <a:ext uri="{FF2B5EF4-FFF2-40B4-BE49-F238E27FC236}">
                  <a16:creationId xmlns:a16="http://schemas.microsoft.com/office/drawing/2014/main" id="{67991448-2130-450D-AF04-B07399DCC027}"/>
                </a:ext>
              </a:extLst>
            </p:cNvPr>
            <p:cNvSpPr>
              <a:spLocks noChangeArrowheads="1"/>
            </p:cNvSpPr>
            <p:nvPr/>
          </p:nvSpPr>
          <p:spPr bwMode="auto">
            <a:xfrm>
              <a:off x="104784525" y="108842175"/>
              <a:ext cx="266700" cy="247650"/>
            </a:xfrm>
            <a:prstGeom prst="ellipse">
              <a:avLst/>
            </a:prstGeom>
            <a:gr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28" name="Text Box 4">
              <a:extLst>
                <a:ext uri="{FF2B5EF4-FFF2-40B4-BE49-F238E27FC236}">
                  <a16:creationId xmlns:a16="http://schemas.microsoft.com/office/drawing/2014/main" id="{CA146640-EF75-445E-B762-EC908D7FDA92}"/>
                </a:ext>
              </a:extLst>
            </p:cNvPr>
            <p:cNvSpPr txBox="1">
              <a:spLocks noChangeArrowheads="1"/>
            </p:cNvSpPr>
            <p:nvPr/>
          </p:nvSpPr>
          <p:spPr bwMode="auto">
            <a:xfrm>
              <a:off x="104808338" y="108837412"/>
              <a:ext cx="219075" cy="200025"/>
            </a:xfrm>
            <a:prstGeom prst="rect">
              <a:avLst/>
            </a:prstGeom>
            <a:no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solidFill>
                    <a:srgbClr val="FFFFFF"/>
                  </a:solidFill>
                  <a:latin typeface="Calibri" panose="020F0502020204030204" pitchFamily="34" charset="0"/>
                </a:rPr>
                <a:t>11</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sp>
        <p:nvSpPr>
          <p:cNvPr id="12" name="TextBox 11">
            <a:extLst>
              <a:ext uri="{FF2B5EF4-FFF2-40B4-BE49-F238E27FC236}">
                <a16:creationId xmlns:a16="http://schemas.microsoft.com/office/drawing/2014/main" id="{6367D65D-3802-4FCE-900A-1C4E442B4227}"/>
              </a:ext>
            </a:extLst>
          </p:cNvPr>
          <p:cNvSpPr txBox="1"/>
          <p:nvPr/>
        </p:nvSpPr>
        <p:spPr>
          <a:xfrm>
            <a:off x="4111956" y="5133201"/>
            <a:ext cx="2517444" cy="276999"/>
          </a:xfrm>
          <a:prstGeom prst="rect">
            <a:avLst/>
          </a:prstGeom>
          <a:solidFill>
            <a:schemeClr val="bg1"/>
          </a:solidFill>
        </p:spPr>
        <p:txBody>
          <a:bodyPr wrap="square" rtlCol="0">
            <a:spAutoFit/>
          </a:bodyPr>
          <a:lstStyle/>
          <a:p>
            <a:r>
              <a:rPr lang="en-US" sz="1200"/>
              <a:t>- SPU Engineering (SU_SIP_SUB_DR)</a:t>
            </a:r>
          </a:p>
        </p:txBody>
      </p:sp>
    </p:spTree>
    <p:extLst>
      <p:ext uri="{BB962C8B-B14F-4D97-AF65-F5344CB8AC3E}">
        <p14:creationId xmlns:p14="http://schemas.microsoft.com/office/powerpoint/2010/main" val="989120294"/>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75DA1CF-E740-4060-BA43-DD3AC550E209}"/>
              </a:ext>
            </a:extLst>
          </p:cNvPr>
          <p:cNvPicPr>
            <a:picLocks noChangeAspect="1"/>
          </p:cNvPicPr>
          <p:nvPr/>
        </p:nvPicPr>
        <p:blipFill rotWithShape="1">
          <a:blip r:embed="rId3"/>
          <a:srcRect t="1" b="17926"/>
          <a:stretch/>
        </p:blipFill>
        <p:spPr>
          <a:xfrm>
            <a:off x="259714" y="3450715"/>
            <a:ext cx="5161185" cy="3407285"/>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ED24ECE8-70AD-41A9-8A13-816BFB76C9C1}"/>
              </a:ext>
            </a:extLst>
          </p:cNvPr>
          <p:cNvPicPr>
            <a:picLocks noChangeAspect="1"/>
          </p:cNvPicPr>
          <p:nvPr/>
        </p:nvPicPr>
        <p:blipFill>
          <a:blip r:embed="rId4"/>
          <a:stretch>
            <a:fillRect/>
          </a:stretch>
        </p:blipFill>
        <p:spPr>
          <a:xfrm>
            <a:off x="76200" y="5029098"/>
            <a:ext cx="9144000" cy="1327252"/>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FD7BD61E-50A5-4651-9311-28E65E224EA2}"/>
              </a:ext>
            </a:extLst>
          </p:cNvPr>
          <p:cNvSpPr>
            <a:spLocks noGrp="1"/>
          </p:cNvSpPr>
          <p:nvPr>
            <p:ph type="title"/>
          </p:nvPr>
        </p:nvSpPr>
        <p:spPr/>
        <p:txBody>
          <a:bodyPr>
            <a:normAutofit fontScale="90000"/>
          </a:bodyPr>
          <a:lstStyle/>
          <a:p>
            <a:r>
              <a:rPr lang="en-US"/>
              <a:t>How to Add Billable Time in Accela (continued)</a:t>
            </a:r>
          </a:p>
        </p:txBody>
      </p:sp>
      <p:sp>
        <p:nvSpPr>
          <p:cNvPr id="4" name="Slide Number Placeholder 3">
            <a:extLst>
              <a:ext uri="{FF2B5EF4-FFF2-40B4-BE49-F238E27FC236}">
                <a16:creationId xmlns:a16="http://schemas.microsoft.com/office/drawing/2014/main" id="{752BA9AD-ADB6-4204-BBF9-2E5135459E89}"/>
              </a:ext>
            </a:extLst>
          </p:cNvPr>
          <p:cNvSpPr>
            <a:spLocks noGrp="1"/>
          </p:cNvSpPr>
          <p:nvPr>
            <p:ph type="sldNum" sz="quarter" idx="4"/>
          </p:nvPr>
        </p:nvSpPr>
        <p:spPr/>
        <p:txBody>
          <a:bodyPr/>
          <a:lstStyle/>
          <a:p>
            <a:fld id="{659ED83C-2D8A-42B0-BBF1-CDE43C1054AA}" type="slidenum">
              <a:rPr lang="en-US" smtClean="0"/>
              <a:pPr/>
              <a:t>48</a:t>
            </a:fld>
            <a:endParaRPr lang="en-US"/>
          </a:p>
        </p:txBody>
      </p:sp>
      <p:sp>
        <p:nvSpPr>
          <p:cNvPr id="11" name="Content Placeholder 10">
            <a:extLst>
              <a:ext uri="{FF2B5EF4-FFF2-40B4-BE49-F238E27FC236}">
                <a16:creationId xmlns:a16="http://schemas.microsoft.com/office/drawing/2014/main" id="{6CBE7692-59B0-4728-9265-F2A9AFD71082}"/>
              </a:ext>
            </a:extLst>
          </p:cNvPr>
          <p:cNvSpPr>
            <a:spLocks noGrp="1"/>
          </p:cNvSpPr>
          <p:nvPr>
            <p:ph idx="1"/>
          </p:nvPr>
        </p:nvSpPr>
        <p:spPr>
          <a:xfrm>
            <a:off x="533400" y="1371600"/>
            <a:ext cx="8229600" cy="2114233"/>
          </a:xfrm>
        </p:spPr>
        <p:txBody>
          <a:bodyPr>
            <a:normAutofit/>
          </a:bodyPr>
          <a:lstStyle/>
          <a:p>
            <a:pPr marL="514350" indent="-514350">
              <a:buFont typeface="+mj-lt"/>
              <a:buAutoNum type="arabicPeriod" startAt="13"/>
            </a:pPr>
            <a:r>
              <a:rPr lang="en-US" sz="2400"/>
              <a:t>You get a record added successfully message</a:t>
            </a:r>
          </a:p>
          <a:p>
            <a:pPr marL="514350" indent="-514350">
              <a:buFont typeface="+mj-lt"/>
              <a:buAutoNum type="arabicPeriod" startAt="13"/>
            </a:pPr>
            <a:r>
              <a:rPr lang="en-US" sz="2400"/>
              <a:t>Click the blue back arrow to return to the </a:t>
            </a:r>
            <a:r>
              <a:rPr lang="en-US" sz="2400" b="1"/>
              <a:t>Time Accounting </a:t>
            </a:r>
            <a:r>
              <a:rPr lang="en-US" sz="2400"/>
              <a:t>page</a:t>
            </a:r>
          </a:p>
          <a:p>
            <a:pPr marL="514350" indent="-514350">
              <a:buFont typeface="+mj-lt"/>
              <a:buAutoNum type="arabicPeriod" startAt="13"/>
            </a:pPr>
            <a:r>
              <a:rPr lang="en-US" sz="2400"/>
              <a:t>Your time entry now displays on the page and is Unlocked</a:t>
            </a:r>
          </a:p>
        </p:txBody>
      </p:sp>
      <p:sp>
        <p:nvSpPr>
          <p:cNvPr id="18" name="Rectangle 17">
            <a:extLst>
              <a:ext uri="{FF2B5EF4-FFF2-40B4-BE49-F238E27FC236}">
                <a16:creationId xmlns:a16="http://schemas.microsoft.com/office/drawing/2014/main" id="{E9C3DE75-E3F3-44EA-B16F-2CC8D1F1176D}"/>
              </a:ext>
            </a:extLst>
          </p:cNvPr>
          <p:cNvSpPr/>
          <p:nvPr/>
        </p:nvSpPr>
        <p:spPr>
          <a:xfrm>
            <a:off x="271560" y="3429000"/>
            <a:ext cx="338040" cy="270225"/>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5" name="Group 2">
            <a:extLst>
              <a:ext uri="{FF2B5EF4-FFF2-40B4-BE49-F238E27FC236}">
                <a16:creationId xmlns:a16="http://schemas.microsoft.com/office/drawing/2014/main" id="{FAA12D8D-4C9F-49C2-9E8A-6BEA612F9AE2}"/>
              </a:ext>
            </a:extLst>
          </p:cNvPr>
          <p:cNvGrpSpPr>
            <a:grpSpLocks/>
          </p:cNvGrpSpPr>
          <p:nvPr/>
        </p:nvGrpSpPr>
        <p:grpSpPr bwMode="auto">
          <a:xfrm>
            <a:off x="1678996" y="3699225"/>
            <a:ext cx="290512" cy="280987"/>
            <a:chOff x="104784525" y="108837412"/>
            <a:chExt cx="266700" cy="252413"/>
          </a:xfrm>
          <a:solidFill>
            <a:srgbClr val="FF6C2C"/>
          </a:solidFill>
        </p:grpSpPr>
        <p:sp>
          <p:nvSpPr>
            <p:cNvPr id="10" name="Oval 3">
              <a:extLst>
                <a:ext uri="{FF2B5EF4-FFF2-40B4-BE49-F238E27FC236}">
                  <a16:creationId xmlns:a16="http://schemas.microsoft.com/office/drawing/2014/main" id="{78532CA7-8D3A-40F0-9A19-652A3A456ECA}"/>
                </a:ext>
              </a:extLst>
            </p:cNvPr>
            <p:cNvSpPr>
              <a:spLocks noChangeArrowheads="1"/>
            </p:cNvSpPr>
            <p:nvPr/>
          </p:nvSpPr>
          <p:spPr bwMode="auto">
            <a:xfrm>
              <a:off x="104784525" y="108842175"/>
              <a:ext cx="266700" cy="247650"/>
            </a:xfrm>
            <a:prstGeom prst="ellipse">
              <a:avLst/>
            </a:prstGeom>
            <a:gr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21" name="Text Box 4">
              <a:extLst>
                <a:ext uri="{FF2B5EF4-FFF2-40B4-BE49-F238E27FC236}">
                  <a16:creationId xmlns:a16="http://schemas.microsoft.com/office/drawing/2014/main" id="{19BCC1D6-0C18-40EF-A192-A83959061DEF}"/>
                </a:ext>
              </a:extLst>
            </p:cNvPr>
            <p:cNvSpPr txBox="1">
              <a:spLocks noChangeArrowheads="1"/>
            </p:cNvSpPr>
            <p:nvPr/>
          </p:nvSpPr>
          <p:spPr bwMode="auto">
            <a:xfrm>
              <a:off x="104808338" y="108837412"/>
              <a:ext cx="219075" cy="200025"/>
            </a:xfrm>
            <a:prstGeom prst="rect">
              <a:avLst/>
            </a:prstGeom>
            <a:no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solidFill>
                    <a:srgbClr val="FFFFFF"/>
                  </a:solidFill>
                  <a:latin typeface="Calibri" panose="020F0502020204030204" pitchFamily="34" charset="0"/>
                </a:rPr>
                <a:t>13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grpSp>
        <p:nvGrpSpPr>
          <p:cNvPr id="22" name="Group 2">
            <a:extLst>
              <a:ext uri="{FF2B5EF4-FFF2-40B4-BE49-F238E27FC236}">
                <a16:creationId xmlns:a16="http://schemas.microsoft.com/office/drawing/2014/main" id="{A247F582-14B9-487B-AB9E-DFB8D267B533}"/>
              </a:ext>
            </a:extLst>
          </p:cNvPr>
          <p:cNvGrpSpPr>
            <a:grpSpLocks/>
          </p:cNvGrpSpPr>
          <p:nvPr/>
        </p:nvGrpSpPr>
        <p:grpSpPr bwMode="auto">
          <a:xfrm>
            <a:off x="700252" y="3299364"/>
            <a:ext cx="290512" cy="280987"/>
            <a:chOff x="104784525" y="108837412"/>
            <a:chExt cx="266700" cy="252413"/>
          </a:xfrm>
          <a:solidFill>
            <a:srgbClr val="FF6C2C"/>
          </a:solidFill>
        </p:grpSpPr>
        <p:sp>
          <p:nvSpPr>
            <p:cNvPr id="23" name="Oval 3">
              <a:extLst>
                <a:ext uri="{FF2B5EF4-FFF2-40B4-BE49-F238E27FC236}">
                  <a16:creationId xmlns:a16="http://schemas.microsoft.com/office/drawing/2014/main" id="{C7CEDD86-9804-477B-94B4-15DBD8224B36}"/>
                </a:ext>
              </a:extLst>
            </p:cNvPr>
            <p:cNvSpPr>
              <a:spLocks noChangeArrowheads="1"/>
            </p:cNvSpPr>
            <p:nvPr/>
          </p:nvSpPr>
          <p:spPr bwMode="auto">
            <a:xfrm>
              <a:off x="104784525" y="108842175"/>
              <a:ext cx="266700" cy="247650"/>
            </a:xfrm>
            <a:prstGeom prst="ellipse">
              <a:avLst/>
            </a:prstGeom>
            <a:gr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24" name="Text Box 4">
              <a:extLst>
                <a:ext uri="{FF2B5EF4-FFF2-40B4-BE49-F238E27FC236}">
                  <a16:creationId xmlns:a16="http://schemas.microsoft.com/office/drawing/2014/main" id="{54CDD73D-B7EF-4B20-A626-3F4FC92265FF}"/>
                </a:ext>
              </a:extLst>
            </p:cNvPr>
            <p:cNvSpPr txBox="1">
              <a:spLocks noChangeArrowheads="1"/>
            </p:cNvSpPr>
            <p:nvPr/>
          </p:nvSpPr>
          <p:spPr bwMode="auto">
            <a:xfrm>
              <a:off x="104808338" y="108837412"/>
              <a:ext cx="219075" cy="200025"/>
            </a:xfrm>
            <a:prstGeom prst="rect">
              <a:avLst/>
            </a:prstGeom>
            <a:no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solidFill>
                    <a:srgbClr val="FFFFFF"/>
                  </a:solidFill>
                  <a:latin typeface="Calibri" panose="020F0502020204030204" pitchFamily="34" charset="0"/>
                </a:rPr>
                <a:t>14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sp>
        <p:nvSpPr>
          <p:cNvPr id="25" name="Rectangle 24">
            <a:extLst>
              <a:ext uri="{FF2B5EF4-FFF2-40B4-BE49-F238E27FC236}">
                <a16:creationId xmlns:a16="http://schemas.microsoft.com/office/drawing/2014/main" id="{D0DE8911-BAE4-4EBB-890E-47A98FF9AFDC}"/>
              </a:ext>
            </a:extLst>
          </p:cNvPr>
          <p:cNvSpPr/>
          <p:nvPr/>
        </p:nvSpPr>
        <p:spPr>
          <a:xfrm>
            <a:off x="334304" y="6059327"/>
            <a:ext cx="8809696" cy="21687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26" name="Group 2">
            <a:extLst>
              <a:ext uri="{FF2B5EF4-FFF2-40B4-BE49-F238E27FC236}">
                <a16:creationId xmlns:a16="http://schemas.microsoft.com/office/drawing/2014/main" id="{40CE1AB0-EFF3-4BC7-8518-28B47CF293BC}"/>
              </a:ext>
            </a:extLst>
          </p:cNvPr>
          <p:cNvGrpSpPr>
            <a:grpSpLocks/>
          </p:cNvGrpSpPr>
          <p:nvPr/>
        </p:nvGrpSpPr>
        <p:grpSpPr bwMode="auto">
          <a:xfrm>
            <a:off x="8229600" y="5417183"/>
            <a:ext cx="290512" cy="280987"/>
            <a:chOff x="104784525" y="108837412"/>
            <a:chExt cx="266700" cy="252413"/>
          </a:xfrm>
          <a:solidFill>
            <a:srgbClr val="FF6C2C"/>
          </a:solidFill>
        </p:grpSpPr>
        <p:sp>
          <p:nvSpPr>
            <p:cNvPr id="27" name="Oval 3">
              <a:extLst>
                <a:ext uri="{FF2B5EF4-FFF2-40B4-BE49-F238E27FC236}">
                  <a16:creationId xmlns:a16="http://schemas.microsoft.com/office/drawing/2014/main" id="{67991448-2130-450D-AF04-B07399DCC027}"/>
                </a:ext>
              </a:extLst>
            </p:cNvPr>
            <p:cNvSpPr>
              <a:spLocks noChangeArrowheads="1"/>
            </p:cNvSpPr>
            <p:nvPr/>
          </p:nvSpPr>
          <p:spPr bwMode="auto">
            <a:xfrm>
              <a:off x="104784525" y="108842175"/>
              <a:ext cx="266700" cy="247650"/>
            </a:xfrm>
            <a:prstGeom prst="ellipse">
              <a:avLst/>
            </a:prstGeom>
            <a:gr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28" name="Text Box 4">
              <a:extLst>
                <a:ext uri="{FF2B5EF4-FFF2-40B4-BE49-F238E27FC236}">
                  <a16:creationId xmlns:a16="http://schemas.microsoft.com/office/drawing/2014/main" id="{CA146640-EF75-445E-B762-EC908D7FDA92}"/>
                </a:ext>
              </a:extLst>
            </p:cNvPr>
            <p:cNvSpPr txBox="1">
              <a:spLocks noChangeArrowheads="1"/>
            </p:cNvSpPr>
            <p:nvPr/>
          </p:nvSpPr>
          <p:spPr bwMode="auto">
            <a:xfrm>
              <a:off x="104808338" y="108837412"/>
              <a:ext cx="219075" cy="200025"/>
            </a:xfrm>
            <a:prstGeom prst="rect">
              <a:avLst/>
            </a:prstGeom>
            <a:no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a:solidFill>
                    <a:srgbClr val="FFFFFF"/>
                  </a:solidFill>
                  <a:latin typeface="Calibri" panose="020F0502020204030204" pitchFamily="34" charset="0"/>
                </a:rPr>
                <a:t>15</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sp>
        <p:nvSpPr>
          <p:cNvPr id="30" name="Rectangle 29">
            <a:extLst>
              <a:ext uri="{FF2B5EF4-FFF2-40B4-BE49-F238E27FC236}">
                <a16:creationId xmlns:a16="http://schemas.microsoft.com/office/drawing/2014/main" id="{3D676841-5C74-4B2C-B1F6-66D57F808F50}"/>
              </a:ext>
            </a:extLst>
          </p:cNvPr>
          <p:cNvSpPr/>
          <p:nvPr/>
        </p:nvSpPr>
        <p:spPr>
          <a:xfrm>
            <a:off x="334304" y="3932222"/>
            <a:ext cx="1312919" cy="264868"/>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9819342"/>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8559-1455-40AF-8D04-D60C7C3701BA}"/>
              </a:ext>
            </a:extLst>
          </p:cNvPr>
          <p:cNvSpPr>
            <a:spLocks noGrp="1"/>
          </p:cNvSpPr>
          <p:nvPr>
            <p:ph type="title"/>
          </p:nvPr>
        </p:nvSpPr>
        <p:spPr/>
        <p:txBody>
          <a:bodyPr>
            <a:normAutofit/>
          </a:bodyPr>
          <a:lstStyle/>
          <a:p>
            <a:r>
              <a:rPr lang="en-US"/>
              <a:t>DEMO | </a:t>
            </a:r>
          </a:p>
        </p:txBody>
      </p:sp>
      <p:sp>
        <p:nvSpPr>
          <p:cNvPr id="4" name="Slide Number Placeholder 3">
            <a:extLst>
              <a:ext uri="{FF2B5EF4-FFF2-40B4-BE49-F238E27FC236}">
                <a16:creationId xmlns:a16="http://schemas.microsoft.com/office/drawing/2014/main" id="{2E2D76A0-04CE-4FB9-9EFE-3BF7196296AB}"/>
              </a:ext>
            </a:extLst>
          </p:cNvPr>
          <p:cNvSpPr>
            <a:spLocks noGrp="1"/>
          </p:cNvSpPr>
          <p:nvPr>
            <p:ph type="sldNum" sz="quarter" idx="4"/>
          </p:nvPr>
        </p:nvSpPr>
        <p:spPr/>
        <p:txBody>
          <a:bodyPr/>
          <a:lstStyle/>
          <a:p>
            <a:fld id="{659ED83C-2D8A-42B0-BBF1-CDE43C1054AA}" type="slidenum">
              <a:rPr lang="en-US" smtClean="0"/>
              <a:t>49</a:t>
            </a:fld>
            <a:endParaRPr lang="en-US"/>
          </a:p>
        </p:txBody>
      </p:sp>
      <p:sp>
        <p:nvSpPr>
          <p:cNvPr id="5" name="Content Placeholder 2">
            <a:extLst>
              <a:ext uri="{FF2B5EF4-FFF2-40B4-BE49-F238E27FC236}">
                <a16:creationId xmlns:a16="http://schemas.microsoft.com/office/drawing/2014/main" id="{57DA49E9-A3AC-4842-A047-693B160361D4}"/>
              </a:ext>
            </a:extLst>
          </p:cNvPr>
          <p:cNvSpPr txBox="1">
            <a:spLocks noGrp="1"/>
          </p:cNvSpPr>
          <p:nvPr>
            <p:ph idx="1"/>
          </p:nvPr>
        </p:nvSpPr>
        <p:spPr>
          <a:xfrm>
            <a:off x="457200" y="1066800"/>
            <a:ext cx="8229600" cy="5505450"/>
          </a:xfrm>
          <a:prstGeom prst="rect">
            <a:avLst/>
          </a:prstGeom>
          <a:ln w="19050">
            <a:noFill/>
          </a:ln>
        </p:spPr>
        <p:txBody>
          <a:bodyPr vert="horz" lIns="91440" tIns="45720" rIns="91440" bIns="45720" rtlCol="0" anchor="t">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457200">
              <a:buFont typeface="+mj-lt"/>
              <a:buAutoNum type="arabicPeriod"/>
            </a:pPr>
            <a:r>
              <a:rPr lang="en-US" dirty="0">
                <a:latin typeface="Calibri"/>
                <a:ea typeface="Calibri"/>
                <a:cs typeface="Calibri"/>
              </a:rPr>
              <a:t>Open record from My Tasks </a:t>
            </a:r>
            <a:endParaRPr lang="en-US">
              <a:ea typeface="Calibri" panose="020F0502020204030204" pitchFamily="34" charset="0"/>
              <a:cs typeface="Calibri" panose="020F0502020204030204" pitchFamily="34" charset="0"/>
            </a:endParaRPr>
          </a:p>
          <a:p>
            <a:pPr lvl="2"/>
            <a:endParaRPr lang="en-US" dirty="0">
              <a:ea typeface="Calibri"/>
              <a:cs typeface="Calibri"/>
            </a:endParaRPr>
          </a:p>
          <a:p>
            <a:pPr marL="971550" lvl="1" indent="-514350">
              <a:buFont typeface="+mj-lt"/>
              <a:buAutoNum type="arabicPeriod"/>
            </a:pPr>
            <a:r>
              <a:rPr lang="en-US" dirty="0">
                <a:latin typeface="Calibri"/>
                <a:ea typeface="Calibri"/>
                <a:cs typeface="Calibri"/>
              </a:rPr>
              <a:t>Navigate to Workflow</a:t>
            </a:r>
          </a:p>
          <a:p>
            <a:pPr marL="1371600" lvl="2" indent="-514350">
              <a:buAutoNum type="arabicPeriod"/>
            </a:pPr>
            <a:r>
              <a:rPr lang="en-US" dirty="0">
                <a:latin typeface="Calibri"/>
                <a:ea typeface="Calibri"/>
                <a:cs typeface="Calibri"/>
              </a:rPr>
              <a:t>Show multiple tasks open, open –SPU Survey</a:t>
            </a:r>
          </a:p>
          <a:p>
            <a:pPr marL="1371600" lvl="2" indent="-514350">
              <a:buAutoNum type="arabicPeriod"/>
            </a:pPr>
            <a:r>
              <a:rPr lang="en-US" dirty="0">
                <a:latin typeface="Calibri"/>
                <a:ea typeface="Calibri"/>
                <a:cs typeface="Calibri"/>
              </a:rPr>
              <a:t>Add Time</a:t>
            </a:r>
            <a:endParaRPr lang="en-US" dirty="0"/>
          </a:p>
          <a:p>
            <a:pPr marL="1371600" lvl="2" indent="-514350">
              <a:buFont typeface="+mj-lt"/>
              <a:buAutoNum type="arabicPeriod"/>
            </a:pPr>
            <a:r>
              <a:rPr lang="en-US" dirty="0">
                <a:latin typeface="Calibri"/>
                <a:ea typeface="Calibri"/>
                <a:cs typeface="Calibri"/>
              </a:rPr>
              <a:t>Status Task</a:t>
            </a:r>
          </a:p>
          <a:p>
            <a:pPr marL="971550" lvl="1" indent="-514350">
              <a:buFont typeface="+mj-lt"/>
              <a:buAutoNum type="arabicPeriod"/>
            </a:pPr>
            <a:r>
              <a:rPr lang="en-US" dirty="0">
                <a:latin typeface="Calibri"/>
                <a:ea typeface="Calibri"/>
                <a:cs typeface="Calibri"/>
              </a:rPr>
              <a:t>Navigate to Time Accounting</a:t>
            </a:r>
          </a:p>
          <a:p>
            <a:pPr lvl="2"/>
            <a:endParaRPr lang="en-US">
              <a:ea typeface="Calibri" panose="020F0502020204030204" pitchFamily="34" charset="0"/>
              <a:cs typeface="Calibri" panose="020F0502020204030204" pitchFamily="34" charset="0"/>
            </a:endParaRPr>
          </a:p>
          <a:p>
            <a:endParaRPr lang="en-US">
              <a:effectLst>
                <a:glow>
                  <a:srgbClr val="000000"/>
                </a:glow>
                <a:outerShdw sx="0" sy="0">
                  <a:srgbClr val="000000"/>
                </a:outerShdw>
                <a:reflection stA="0" endPos="0" fadeDir="0" sx="0" sy="0"/>
              </a:effectLst>
              <a:ea typeface="Calibri" panose="020F0502020204030204" pitchFamily="34" charset="0"/>
              <a:cs typeface="Calibri" panose="020F0502020204030204" pitchFamily="34" charset="0"/>
            </a:endParaRPr>
          </a:p>
          <a:p>
            <a:pPr indent="-411480">
              <a:lnSpc>
                <a:spcPct val="90000"/>
              </a:lnSpc>
              <a:buFont typeface="Wingdings" panose="05000000000000000000" pitchFamily="2" charset="2"/>
              <a:buChar char="Ø"/>
            </a:pPr>
            <a:endParaRPr lang="en-US" sz="3000" b="1">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0EDA357-52C0-422B-8D32-B45A0905D883}"/>
              </a:ext>
            </a:extLst>
          </p:cNvPr>
          <p:cNvPicPr>
            <a:picLocks noChangeAspect="1"/>
          </p:cNvPicPr>
          <p:nvPr/>
        </p:nvPicPr>
        <p:blipFill>
          <a:blip r:embed="rId3"/>
          <a:stretch>
            <a:fillRect/>
          </a:stretch>
        </p:blipFill>
        <p:spPr>
          <a:xfrm>
            <a:off x="5638800" y="5486400"/>
            <a:ext cx="2228850" cy="1085850"/>
          </a:xfrm>
          <a:prstGeom prst="rect">
            <a:avLst/>
          </a:prstGeom>
        </p:spPr>
      </p:pic>
    </p:spTree>
    <p:extLst>
      <p:ext uri="{BB962C8B-B14F-4D97-AF65-F5344CB8AC3E}">
        <p14:creationId xmlns:p14="http://schemas.microsoft.com/office/powerpoint/2010/main" val="318402612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029B-BA66-4718-AF8C-CDD3360143FC}"/>
              </a:ext>
            </a:extLst>
          </p:cNvPr>
          <p:cNvSpPr>
            <a:spLocks noGrp="1"/>
          </p:cNvSpPr>
          <p:nvPr>
            <p:ph type="title"/>
          </p:nvPr>
        </p:nvSpPr>
        <p:spPr/>
        <p:txBody>
          <a:bodyPr/>
          <a:lstStyle/>
          <a:p>
            <a:r>
              <a:rPr lang="en-US"/>
              <a:t>Street Use Permit Process Roles</a:t>
            </a:r>
          </a:p>
        </p:txBody>
      </p:sp>
      <p:sp>
        <p:nvSpPr>
          <p:cNvPr id="4" name="Slide Number Placeholder 3">
            <a:extLst>
              <a:ext uri="{FF2B5EF4-FFF2-40B4-BE49-F238E27FC236}">
                <a16:creationId xmlns:a16="http://schemas.microsoft.com/office/drawing/2014/main" id="{A5C1C4E4-765C-483E-B13F-993F118CCB4D}"/>
              </a:ext>
            </a:extLst>
          </p:cNvPr>
          <p:cNvSpPr>
            <a:spLocks noGrp="1"/>
          </p:cNvSpPr>
          <p:nvPr>
            <p:ph type="sldNum" sz="quarter" idx="4"/>
          </p:nvPr>
        </p:nvSpPr>
        <p:spPr/>
        <p:txBody>
          <a:bodyPr/>
          <a:lstStyle/>
          <a:p>
            <a:fld id="{659ED83C-2D8A-42B0-BBF1-CDE43C1054AA}" type="slidenum">
              <a:rPr lang="en-US" smtClean="0"/>
              <a:pPr/>
              <a:t>5</a:t>
            </a:fld>
            <a:endParaRPr lang="en-US"/>
          </a:p>
        </p:txBody>
      </p:sp>
      <p:graphicFrame>
        <p:nvGraphicFramePr>
          <p:cNvPr id="5" name="Content Placeholder 2">
            <a:extLst>
              <a:ext uri="{FF2B5EF4-FFF2-40B4-BE49-F238E27FC236}">
                <a16:creationId xmlns:a16="http://schemas.microsoft.com/office/drawing/2014/main" id="{DF6B947C-5059-4B3B-84A9-DF18676151A5}"/>
              </a:ext>
            </a:extLst>
          </p:cNvPr>
          <p:cNvGraphicFramePr>
            <a:graphicFrameLocks/>
          </p:cNvGraphicFramePr>
          <p:nvPr>
            <p:extLst>
              <p:ext uri="{D42A27DB-BD31-4B8C-83A1-F6EECF244321}">
                <p14:modId xmlns:p14="http://schemas.microsoft.com/office/powerpoint/2010/main" val="330453100"/>
              </p:ext>
            </p:extLst>
          </p:nvPr>
        </p:nvGraphicFramePr>
        <p:xfrm>
          <a:off x="990600" y="1034542"/>
          <a:ext cx="6934200" cy="532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264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6E07-6669-23E0-8EE0-FB9CC0003728}"/>
              </a:ext>
            </a:extLst>
          </p:cNvPr>
          <p:cNvSpPr>
            <a:spLocks noGrp="1"/>
          </p:cNvSpPr>
          <p:nvPr>
            <p:ph type="title"/>
          </p:nvPr>
        </p:nvSpPr>
        <p:spPr/>
        <p:txBody>
          <a:bodyPr/>
          <a:lstStyle/>
          <a:p>
            <a:r>
              <a:rPr lang="en-US">
                <a:ea typeface="Calibri"/>
                <a:cs typeface="Calibri"/>
              </a:rPr>
              <a:t>Helpful Accela Job Aids</a:t>
            </a:r>
          </a:p>
        </p:txBody>
      </p:sp>
      <p:sp>
        <p:nvSpPr>
          <p:cNvPr id="3" name="Content Placeholder 2">
            <a:extLst>
              <a:ext uri="{FF2B5EF4-FFF2-40B4-BE49-F238E27FC236}">
                <a16:creationId xmlns:a16="http://schemas.microsoft.com/office/drawing/2014/main" id="{74E58382-30C9-2786-9773-679F51922B7D}"/>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JA 001: Getting Around Accela Back Office</a:t>
            </a:r>
          </a:p>
          <a:p>
            <a:r>
              <a:rPr lang="en-US">
                <a:latin typeface="Calibri"/>
                <a:ea typeface="Calibri"/>
                <a:cs typeface="Calibri"/>
              </a:rPr>
              <a:t>JA 002: Searching in Accela</a:t>
            </a:r>
          </a:p>
          <a:p>
            <a:r>
              <a:rPr lang="en-US">
                <a:latin typeface="Calibri"/>
                <a:ea typeface="Calibri"/>
                <a:cs typeface="Calibri"/>
              </a:rPr>
              <a:t>JA 003: How to Add or Adjust My Time (in an active task)</a:t>
            </a:r>
          </a:p>
          <a:p>
            <a:r>
              <a:rPr lang="en-US">
                <a:latin typeface="Calibri"/>
                <a:ea typeface="Calibri"/>
                <a:cs typeface="Calibri"/>
              </a:rPr>
              <a:t>JA003b: How to Add or Adjust My Time Using Time Accounting</a:t>
            </a:r>
          </a:p>
          <a:p>
            <a:r>
              <a:rPr lang="en-US">
                <a:highlight>
                  <a:srgbClr val="FFFF00"/>
                </a:highlight>
                <a:latin typeface="Calibri"/>
                <a:ea typeface="Calibri"/>
                <a:cs typeface="Calibri"/>
              </a:rPr>
              <a:t>JA403: How to Update Accela as a Secondary Reviewer</a:t>
            </a:r>
            <a:endParaRPr lang="en-US">
              <a:highlight>
                <a:srgbClr val="FFFF00"/>
              </a:highlight>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36A0BDD0-C985-5990-CB9C-612F01821D9C}"/>
              </a:ext>
            </a:extLst>
          </p:cNvPr>
          <p:cNvSpPr>
            <a:spLocks noGrp="1"/>
          </p:cNvSpPr>
          <p:nvPr>
            <p:ph type="sldNum" sz="quarter" idx="4"/>
          </p:nvPr>
        </p:nvSpPr>
        <p:spPr/>
        <p:txBody>
          <a:bodyPr/>
          <a:lstStyle/>
          <a:p>
            <a:fld id="{659ED83C-2D8A-42B0-BBF1-CDE43C1054AA}" type="slidenum">
              <a:rPr lang="en-US" smtClean="0"/>
              <a:pPr/>
              <a:t>50</a:t>
            </a:fld>
            <a:endParaRPr lang="en-US"/>
          </a:p>
        </p:txBody>
      </p:sp>
    </p:spTree>
    <p:extLst>
      <p:ext uri="{BB962C8B-B14F-4D97-AF65-F5344CB8AC3E}">
        <p14:creationId xmlns:p14="http://schemas.microsoft.com/office/powerpoint/2010/main" val="1572279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26327" y="1874117"/>
            <a:ext cx="5255491" cy="605012"/>
          </a:xfrm>
        </p:spPr>
        <p:txBody>
          <a:bodyPr/>
          <a:lstStyle/>
          <a:p>
            <a:pPr algn="ctr"/>
            <a:r>
              <a:rPr lang="en-US" sz="3600" b="1">
                <a:solidFill>
                  <a:srgbClr val="002060"/>
                </a:solidFill>
                <a:latin typeface="Fjalla One"/>
              </a:rPr>
              <a:t>Questions</a:t>
            </a:r>
          </a:p>
        </p:txBody>
      </p:sp>
    </p:spTree>
    <p:extLst>
      <p:ext uri="{BB962C8B-B14F-4D97-AF65-F5344CB8AC3E}">
        <p14:creationId xmlns:p14="http://schemas.microsoft.com/office/powerpoint/2010/main" val="2687953353"/>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D1428-C99A-436C-861A-DB6F434B8D72}"/>
              </a:ext>
            </a:extLst>
          </p:cNvPr>
          <p:cNvSpPr>
            <a:spLocks noGrp="1"/>
          </p:cNvSpPr>
          <p:nvPr>
            <p:ph idx="1"/>
          </p:nvPr>
        </p:nvSpPr>
        <p:spPr>
          <a:xfrm>
            <a:off x="228600" y="1371600"/>
            <a:ext cx="8534400" cy="4525963"/>
          </a:xfrm>
        </p:spPr>
        <p:txBody>
          <a:bodyPr>
            <a:normAutofit/>
          </a:bodyPr>
          <a:lstStyle/>
          <a:p>
            <a:pPr marL="0" indent="0" algn="ctr">
              <a:buNone/>
            </a:pPr>
            <a:r>
              <a:rPr lang="en-US" sz="8000" b="1" kern="0"/>
              <a:t>Thank you for your participation</a:t>
            </a:r>
            <a:endParaRPr lang="en-US" sz="8000"/>
          </a:p>
        </p:txBody>
      </p:sp>
      <p:sp>
        <p:nvSpPr>
          <p:cNvPr id="4" name="Slide Number Placeholder 3">
            <a:extLst>
              <a:ext uri="{FF2B5EF4-FFF2-40B4-BE49-F238E27FC236}">
                <a16:creationId xmlns:a16="http://schemas.microsoft.com/office/drawing/2014/main" id="{77C57EA0-9C9C-41FC-A86C-05383707AEF5}"/>
              </a:ext>
            </a:extLst>
          </p:cNvPr>
          <p:cNvSpPr>
            <a:spLocks noGrp="1"/>
          </p:cNvSpPr>
          <p:nvPr>
            <p:ph type="sldNum" sz="quarter" idx="4"/>
          </p:nvPr>
        </p:nvSpPr>
        <p:spPr/>
        <p:txBody>
          <a:bodyPr/>
          <a:lstStyle/>
          <a:p>
            <a:fld id="{659ED83C-2D8A-42B0-BBF1-CDE43C1054AA}" type="slidenum">
              <a:rPr lang="en-US" smtClean="0"/>
              <a:pPr/>
              <a:t>52</a:t>
            </a:fld>
            <a:endParaRPr lang="en-US"/>
          </a:p>
        </p:txBody>
      </p:sp>
    </p:spTree>
    <p:extLst>
      <p:ext uri="{BB962C8B-B14F-4D97-AF65-F5344CB8AC3E}">
        <p14:creationId xmlns:p14="http://schemas.microsoft.com/office/powerpoint/2010/main" val="145456420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029B-BA66-4718-AF8C-CDD3360143FC}"/>
              </a:ext>
            </a:extLst>
          </p:cNvPr>
          <p:cNvSpPr>
            <a:spLocks noGrp="1"/>
          </p:cNvSpPr>
          <p:nvPr>
            <p:ph type="title"/>
          </p:nvPr>
        </p:nvSpPr>
        <p:spPr/>
        <p:txBody>
          <a:bodyPr/>
          <a:lstStyle/>
          <a:p>
            <a:r>
              <a:rPr lang="en-US"/>
              <a:t>Secondary Reviewer Role</a:t>
            </a:r>
          </a:p>
        </p:txBody>
      </p:sp>
      <p:sp>
        <p:nvSpPr>
          <p:cNvPr id="3" name="Content Placeholder 2">
            <a:extLst>
              <a:ext uri="{FF2B5EF4-FFF2-40B4-BE49-F238E27FC236}">
                <a16:creationId xmlns:a16="http://schemas.microsoft.com/office/drawing/2014/main" id="{82F03E10-716F-4D06-9C0C-AE22B7081C2C}"/>
              </a:ext>
            </a:extLst>
          </p:cNvPr>
          <p:cNvSpPr>
            <a:spLocks noGrp="1"/>
          </p:cNvSpPr>
          <p:nvPr>
            <p:ph idx="1"/>
          </p:nvPr>
        </p:nvSpPr>
        <p:spPr>
          <a:xfrm>
            <a:off x="533400" y="1226318"/>
            <a:ext cx="7772400" cy="1288282"/>
          </a:xfrm>
        </p:spPr>
        <p:txBody>
          <a:bodyPr>
            <a:normAutofit/>
          </a:bodyPr>
          <a:lstStyle/>
          <a:p>
            <a:r>
              <a:rPr lang="en-US"/>
              <a:t>Secondary Reviewer process includes:</a:t>
            </a:r>
          </a:p>
        </p:txBody>
      </p:sp>
      <p:sp>
        <p:nvSpPr>
          <p:cNvPr id="4" name="Slide Number Placeholder 3">
            <a:extLst>
              <a:ext uri="{FF2B5EF4-FFF2-40B4-BE49-F238E27FC236}">
                <a16:creationId xmlns:a16="http://schemas.microsoft.com/office/drawing/2014/main" id="{A5C1C4E4-765C-483E-B13F-993F118CCB4D}"/>
              </a:ext>
            </a:extLst>
          </p:cNvPr>
          <p:cNvSpPr>
            <a:spLocks noGrp="1"/>
          </p:cNvSpPr>
          <p:nvPr>
            <p:ph type="sldNum" sz="quarter" idx="4"/>
          </p:nvPr>
        </p:nvSpPr>
        <p:spPr/>
        <p:txBody>
          <a:bodyPr/>
          <a:lstStyle/>
          <a:p>
            <a:fld id="{659ED83C-2D8A-42B0-BBF1-CDE43C1054AA}" type="slidenum">
              <a:rPr lang="en-US" smtClean="0"/>
              <a:pPr/>
              <a:t>6</a:t>
            </a:fld>
            <a:endParaRPr lang="en-US"/>
          </a:p>
        </p:txBody>
      </p:sp>
      <p:sp>
        <p:nvSpPr>
          <p:cNvPr id="9" name="Content Placeholder 2">
            <a:extLst>
              <a:ext uri="{FF2B5EF4-FFF2-40B4-BE49-F238E27FC236}">
                <a16:creationId xmlns:a16="http://schemas.microsoft.com/office/drawing/2014/main" id="{C2D9B517-53D1-4C5D-8367-D624308ADC24}"/>
              </a:ext>
            </a:extLst>
          </p:cNvPr>
          <p:cNvSpPr txBox="1">
            <a:spLocks/>
          </p:cNvSpPr>
          <p:nvPr/>
        </p:nvSpPr>
        <p:spPr>
          <a:xfrm>
            <a:off x="1981200" y="2362200"/>
            <a:ext cx="6096000" cy="16764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a:pPr>
            <a:r>
              <a:rPr lang="en-US"/>
              <a:t>Document review, mark-up, and resulting in BlueBeam</a:t>
            </a:r>
          </a:p>
        </p:txBody>
      </p:sp>
      <p:sp>
        <p:nvSpPr>
          <p:cNvPr id="10" name="Content Placeholder 2">
            <a:extLst>
              <a:ext uri="{FF2B5EF4-FFF2-40B4-BE49-F238E27FC236}">
                <a16:creationId xmlns:a16="http://schemas.microsoft.com/office/drawing/2014/main" id="{1DB681CB-4845-4D9D-9296-2B4774DD95AC}"/>
              </a:ext>
            </a:extLst>
          </p:cNvPr>
          <p:cNvSpPr txBox="1">
            <a:spLocks/>
          </p:cNvSpPr>
          <p:nvPr/>
        </p:nvSpPr>
        <p:spPr>
          <a:xfrm>
            <a:off x="2086208" y="4169086"/>
            <a:ext cx="5885984" cy="13349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71550" lvl="1" indent="-514350">
              <a:buFont typeface="+mj-lt"/>
              <a:buAutoNum type="arabicPeriod" startAt="2"/>
            </a:pPr>
            <a:r>
              <a:rPr lang="en-US"/>
              <a:t>Time entry and task resulting in Accela</a:t>
            </a:r>
          </a:p>
        </p:txBody>
      </p:sp>
      <p:pic>
        <p:nvPicPr>
          <p:cNvPr id="11" name="Graphic 10" descr="Document with solid fill">
            <a:extLst>
              <a:ext uri="{FF2B5EF4-FFF2-40B4-BE49-F238E27FC236}">
                <a16:creationId xmlns:a16="http://schemas.microsoft.com/office/drawing/2014/main" id="{A5041D4E-F6D1-4252-95C0-1A6322C897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0615" y="2280424"/>
            <a:ext cx="914400" cy="914400"/>
          </a:xfrm>
          <a:prstGeom prst="rect">
            <a:avLst/>
          </a:prstGeom>
        </p:spPr>
      </p:pic>
      <p:pic>
        <p:nvPicPr>
          <p:cNvPr id="13" name="Graphic 12" descr="Laptop with solid fill">
            <a:extLst>
              <a:ext uri="{FF2B5EF4-FFF2-40B4-BE49-F238E27FC236}">
                <a16:creationId xmlns:a16="http://schemas.microsoft.com/office/drawing/2014/main" id="{A9421C08-EB84-4C48-BD6C-01AE2F812A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0615" y="4114800"/>
            <a:ext cx="914400" cy="897673"/>
          </a:xfrm>
          <a:prstGeom prst="rect">
            <a:avLst/>
          </a:prstGeom>
        </p:spPr>
      </p:pic>
    </p:spTree>
    <p:extLst>
      <p:ext uri="{BB962C8B-B14F-4D97-AF65-F5344CB8AC3E}">
        <p14:creationId xmlns:p14="http://schemas.microsoft.com/office/powerpoint/2010/main" val="378938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AF3F-C9FC-43EF-A0ED-6E58D7B5480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34DE7D5-96A1-4053-8545-0841C095A824}"/>
              </a:ext>
            </a:extLst>
          </p:cNvPr>
          <p:cNvSpPr>
            <a:spLocks noGrp="1"/>
          </p:cNvSpPr>
          <p:nvPr>
            <p:ph idx="1"/>
          </p:nvPr>
        </p:nvSpPr>
        <p:spPr>
          <a:xfrm>
            <a:off x="459769" y="914399"/>
            <a:ext cx="8229600" cy="5807075"/>
          </a:xfrm>
        </p:spPr>
        <p:txBody>
          <a:bodyPr>
            <a:normAutofit/>
          </a:bodyPr>
          <a:lstStyle/>
          <a:p>
            <a:pPr marL="514350" indent="-514350" fontAlgn="base">
              <a:buAutoNum type="arabicPeriod"/>
            </a:pPr>
            <a:r>
              <a:rPr lang="en-US">
                <a:solidFill>
                  <a:schemeClr val="accent6">
                    <a:lumMod val="40000"/>
                    <a:lumOff val="60000"/>
                  </a:schemeClr>
                </a:solidFill>
              </a:rPr>
              <a:t>Your Role as a Secondary Reviewer </a:t>
            </a:r>
          </a:p>
          <a:p>
            <a:pPr marL="514350" indent="-514350" fontAlgn="base">
              <a:buAutoNum type="arabicPeriod"/>
            </a:pPr>
            <a:r>
              <a:rPr lang="en-US" b="1"/>
              <a:t>Two Parts to Completing Secondary Review</a:t>
            </a:r>
          </a:p>
          <a:p>
            <a:pPr marL="914400" lvl="1" indent="-514350" fontAlgn="base">
              <a:buFont typeface="+mj-lt"/>
              <a:buAutoNum type="alphaLcPeriod"/>
            </a:pPr>
            <a:r>
              <a:rPr lang="en-US" b="1"/>
              <a:t>Bluebeam for document review</a:t>
            </a:r>
          </a:p>
          <a:p>
            <a:pPr marL="914400" lvl="1" indent="-514350" fontAlgn="base">
              <a:buFont typeface="+mj-lt"/>
              <a:buAutoNum type="alphaLcPeriod"/>
            </a:pPr>
            <a:r>
              <a:rPr lang="en-US">
                <a:solidFill>
                  <a:schemeClr val="accent6">
                    <a:lumMod val="40000"/>
                    <a:lumOff val="60000"/>
                  </a:schemeClr>
                </a:solidFill>
              </a:rPr>
              <a:t>Accela for billable hours and task status</a:t>
            </a:r>
          </a:p>
          <a:p>
            <a:pPr marL="514350" indent="-514350" fontAlgn="base">
              <a:buFont typeface="+mj-lt"/>
              <a:buAutoNum type="arabicPeriod"/>
            </a:pPr>
            <a:r>
              <a:rPr lang="en-US">
                <a:solidFill>
                  <a:schemeClr val="accent6">
                    <a:lumMod val="40000"/>
                    <a:lumOff val="60000"/>
                  </a:schemeClr>
                </a:solidFill>
              </a:rPr>
              <a:t>Job Aids for Your Reference</a:t>
            </a:r>
          </a:p>
        </p:txBody>
      </p:sp>
      <p:sp>
        <p:nvSpPr>
          <p:cNvPr id="4" name="Slide Number Placeholder 3">
            <a:extLst>
              <a:ext uri="{FF2B5EF4-FFF2-40B4-BE49-F238E27FC236}">
                <a16:creationId xmlns:a16="http://schemas.microsoft.com/office/drawing/2014/main" id="{DF8ECD92-B977-468E-A581-8D33104D05C0}"/>
              </a:ext>
            </a:extLst>
          </p:cNvPr>
          <p:cNvSpPr>
            <a:spLocks noGrp="1"/>
          </p:cNvSpPr>
          <p:nvPr>
            <p:ph type="sldNum" sz="quarter" idx="4"/>
          </p:nvPr>
        </p:nvSpPr>
        <p:spPr/>
        <p:txBody>
          <a:bodyPr/>
          <a:lstStyle/>
          <a:p>
            <a:fld id="{659ED83C-2D8A-42B0-BBF1-CDE43C1054AA}" type="slidenum">
              <a:rPr lang="en-US" smtClean="0"/>
              <a:pPr/>
              <a:t>7</a:t>
            </a:fld>
            <a:endParaRPr lang="en-US"/>
          </a:p>
        </p:txBody>
      </p:sp>
    </p:spTree>
    <p:extLst>
      <p:ext uri="{BB962C8B-B14F-4D97-AF65-F5344CB8AC3E}">
        <p14:creationId xmlns:p14="http://schemas.microsoft.com/office/powerpoint/2010/main" val="12664453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5D89-AC54-430E-B3EE-ABC66ADB3FAA}"/>
              </a:ext>
            </a:extLst>
          </p:cNvPr>
          <p:cNvSpPr>
            <a:spLocks noGrp="1"/>
          </p:cNvSpPr>
          <p:nvPr>
            <p:ph type="title"/>
          </p:nvPr>
        </p:nvSpPr>
        <p:spPr/>
        <p:txBody>
          <a:bodyPr/>
          <a:lstStyle/>
          <a:p>
            <a:r>
              <a:rPr lang="en-US" sz="3600"/>
              <a:t>Finding</a:t>
            </a:r>
            <a:r>
              <a:rPr lang="en-US"/>
              <a:t> </a:t>
            </a:r>
            <a:r>
              <a:rPr lang="en-US" sz="3600"/>
              <a:t>your Review</a:t>
            </a:r>
          </a:p>
        </p:txBody>
      </p:sp>
      <p:pic>
        <p:nvPicPr>
          <p:cNvPr id="5" name="Picture 5">
            <a:extLst>
              <a:ext uri="{FF2B5EF4-FFF2-40B4-BE49-F238E27FC236}">
                <a16:creationId xmlns:a16="http://schemas.microsoft.com/office/drawing/2014/main" id="{0237B26B-D0DF-41AB-C563-49B7336B3B8F}"/>
              </a:ext>
            </a:extLst>
          </p:cNvPr>
          <p:cNvPicPr>
            <a:picLocks noGrp="1" noChangeAspect="1"/>
          </p:cNvPicPr>
          <p:nvPr>
            <p:ph idx="1"/>
          </p:nvPr>
        </p:nvPicPr>
        <p:blipFill>
          <a:blip r:embed="rId2"/>
          <a:stretch>
            <a:fillRect/>
          </a:stretch>
        </p:blipFill>
        <p:spPr>
          <a:xfrm>
            <a:off x="559420" y="2787324"/>
            <a:ext cx="8229600" cy="3485514"/>
          </a:xfrm>
        </p:spPr>
      </p:pic>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a:xfrm>
            <a:off x="6610215" y="6419108"/>
            <a:ext cx="2133600" cy="365125"/>
          </a:xfrm>
        </p:spPr>
        <p:txBody>
          <a:bodyPr/>
          <a:lstStyle/>
          <a:p>
            <a:fld id="{659ED83C-2D8A-42B0-BBF1-CDE43C1054AA}" type="slidenum">
              <a:rPr lang="en-US" sz="1100" smtClean="0"/>
              <a:pPr/>
              <a:t>8</a:t>
            </a:fld>
            <a:endParaRPr lang="en-US" sz="1100"/>
          </a:p>
        </p:txBody>
      </p:sp>
      <p:sp>
        <p:nvSpPr>
          <p:cNvPr id="9" name="TextBox 8">
            <a:extLst>
              <a:ext uri="{FF2B5EF4-FFF2-40B4-BE49-F238E27FC236}">
                <a16:creationId xmlns:a16="http://schemas.microsoft.com/office/drawing/2014/main" id="{29208DB5-290D-7F2E-DA97-6270CE3C62A4}"/>
              </a:ext>
            </a:extLst>
          </p:cNvPr>
          <p:cNvSpPr txBox="1"/>
          <p:nvPr/>
        </p:nvSpPr>
        <p:spPr>
          <a:xfrm>
            <a:off x="4247888" y="2358307"/>
            <a:ext cx="861762"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600" b="1">
                <a:solidFill>
                  <a:schemeClr val="accent5"/>
                </a:solidFill>
              </a:rPr>
              <a:t>Address</a:t>
            </a:r>
          </a:p>
        </p:txBody>
      </p:sp>
      <p:sp>
        <p:nvSpPr>
          <p:cNvPr id="10" name="TextBox 9">
            <a:extLst>
              <a:ext uri="{FF2B5EF4-FFF2-40B4-BE49-F238E27FC236}">
                <a16:creationId xmlns:a16="http://schemas.microsoft.com/office/drawing/2014/main" id="{5C13DCD5-087B-A032-4C8D-A6C1CCF8BCB0}"/>
              </a:ext>
            </a:extLst>
          </p:cNvPr>
          <p:cNvSpPr txBox="1"/>
          <p:nvPr/>
        </p:nvSpPr>
        <p:spPr>
          <a:xfrm>
            <a:off x="2029945" y="2289965"/>
            <a:ext cx="1807743"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solidFill>
                  <a:schemeClr val="accent5"/>
                </a:solidFill>
              </a:rPr>
              <a:t>Record Number</a:t>
            </a:r>
          </a:p>
          <a:p>
            <a:endParaRPr lang="en-US" sz="1600" b="1">
              <a:solidFill>
                <a:schemeClr val="accent5"/>
              </a:solidFill>
              <a:ea typeface="Calibri"/>
              <a:cs typeface="Calibri"/>
            </a:endParaRPr>
          </a:p>
        </p:txBody>
      </p:sp>
      <p:sp>
        <p:nvSpPr>
          <p:cNvPr id="11" name="TextBox 10">
            <a:extLst>
              <a:ext uri="{FF2B5EF4-FFF2-40B4-BE49-F238E27FC236}">
                <a16:creationId xmlns:a16="http://schemas.microsoft.com/office/drawing/2014/main" id="{8294FEDC-17FE-D31B-C5D0-7531210925FC}"/>
              </a:ext>
            </a:extLst>
          </p:cNvPr>
          <p:cNvSpPr txBox="1"/>
          <p:nvPr/>
        </p:nvSpPr>
        <p:spPr>
          <a:xfrm>
            <a:off x="4247888" y="3742082"/>
            <a:ext cx="2057400"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solidFill>
                  <a:schemeClr val="accent5"/>
                </a:solidFill>
              </a:rPr>
              <a:t>Review Due Date</a:t>
            </a:r>
            <a:endParaRPr lang="en-US" sz="1600" b="1">
              <a:solidFill>
                <a:schemeClr val="accent5"/>
              </a:solidFill>
              <a:ea typeface="Calibri"/>
              <a:cs typeface="Calibri"/>
            </a:endParaRPr>
          </a:p>
        </p:txBody>
      </p:sp>
      <p:sp>
        <p:nvSpPr>
          <p:cNvPr id="13" name="Rectangle 12">
            <a:extLst>
              <a:ext uri="{FF2B5EF4-FFF2-40B4-BE49-F238E27FC236}">
                <a16:creationId xmlns:a16="http://schemas.microsoft.com/office/drawing/2014/main" id="{09AB3BB5-EDE7-F901-9DB2-4AD7F897C143}"/>
              </a:ext>
            </a:extLst>
          </p:cNvPr>
          <p:cNvSpPr/>
          <p:nvPr/>
        </p:nvSpPr>
        <p:spPr>
          <a:xfrm>
            <a:off x="559420" y="5398214"/>
            <a:ext cx="3429413" cy="399070"/>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14" name="TextBox 13">
            <a:extLst>
              <a:ext uri="{FF2B5EF4-FFF2-40B4-BE49-F238E27FC236}">
                <a16:creationId xmlns:a16="http://schemas.microsoft.com/office/drawing/2014/main" id="{AE8AA335-E2D9-BD68-5027-483E7BC56FBC}"/>
              </a:ext>
            </a:extLst>
          </p:cNvPr>
          <p:cNvSpPr txBox="1"/>
          <p:nvPr/>
        </p:nvSpPr>
        <p:spPr>
          <a:xfrm>
            <a:off x="4506944" y="5310124"/>
            <a:ext cx="2057400"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a:solidFill>
                  <a:schemeClr val="accent5"/>
                </a:solidFill>
              </a:rPr>
              <a:t>BlueBeam ID &amp; Link</a:t>
            </a:r>
          </a:p>
        </p:txBody>
      </p:sp>
      <p:cxnSp>
        <p:nvCxnSpPr>
          <p:cNvPr id="19" name="Straight Arrow Connector 18">
            <a:extLst>
              <a:ext uri="{FF2B5EF4-FFF2-40B4-BE49-F238E27FC236}">
                <a16:creationId xmlns:a16="http://schemas.microsoft.com/office/drawing/2014/main" id="{ADE5640B-3C0C-4B0A-546E-BD39BE747BFC}"/>
              </a:ext>
            </a:extLst>
          </p:cNvPr>
          <p:cNvCxnSpPr>
            <a:cxnSpLocks/>
            <a:stCxn id="14" idx="1"/>
            <a:endCxn id="13" idx="3"/>
          </p:cNvCxnSpPr>
          <p:nvPr/>
        </p:nvCxnSpPr>
        <p:spPr>
          <a:xfrm flipH="1">
            <a:off x="3988833" y="5467860"/>
            <a:ext cx="518111" cy="129889"/>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0" name="Content Placeholder 2">
            <a:extLst>
              <a:ext uri="{FF2B5EF4-FFF2-40B4-BE49-F238E27FC236}">
                <a16:creationId xmlns:a16="http://schemas.microsoft.com/office/drawing/2014/main" id="{D12FBD70-7C1A-4E01-B786-824F3A1BAFB4}"/>
              </a:ext>
            </a:extLst>
          </p:cNvPr>
          <p:cNvSpPr txBox="1">
            <a:spLocks/>
          </p:cNvSpPr>
          <p:nvPr/>
        </p:nvSpPr>
        <p:spPr>
          <a:xfrm>
            <a:off x="281614" y="1060092"/>
            <a:ext cx="8229600" cy="1447800"/>
          </a:xfrm>
          <a:prstGeom prst="rect">
            <a:avLst/>
          </a:prstGeom>
        </p:spPr>
        <p:txBody>
          <a:bodyPr vert="horz" lIns="91440" tIns="45720" rIns="91440" bIns="45720" rtlCol="0">
            <a:normAutofit/>
          </a:bodyPr>
          <a:lstStyle>
            <a:lvl1pPr marL="257175" indent="-257175" algn="l" defTabSz="685800" rtl="0" eaLnBrk="1" latinLnBrk="0" hangingPunct="1">
              <a:spcBef>
                <a:spcPts val="45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ts val="225"/>
              </a:spcBef>
              <a:buFont typeface="Arial" panose="020B0604020202020204" pitchFamily="34" charset="0"/>
              <a:buChar char="–"/>
              <a:defRPr sz="210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ts val="225"/>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ts val="225"/>
              </a:spcBef>
              <a:buFont typeface="Arial" panose="020B0604020202020204" pitchFamily="34" charset="0"/>
              <a:buChar char="–"/>
              <a:defRPr sz="150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ts val="225"/>
              </a:spcBef>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If the Primary Reviewer selects your team as a required Secondary Reviewer, the below email will be sent to the email address assigned to your work group</a:t>
            </a:r>
          </a:p>
        </p:txBody>
      </p:sp>
      <p:cxnSp>
        <p:nvCxnSpPr>
          <p:cNvPr id="24" name="Straight Arrow Connector 23">
            <a:extLst>
              <a:ext uri="{FF2B5EF4-FFF2-40B4-BE49-F238E27FC236}">
                <a16:creationId xmlns:a16="http://schemas.microsoft.com/office/drawing/2014/main" id="{58C233D6-493C-4956-BC82-AB5B9EC1D66A}"/>
              </a:ext>
            </a:extLst>
          </p:cNvPr>
          <p:cNvCxnSpPr>
            <a:cxnSpLocks/>
          </p:cNvCxnSpPr>
          <p:nvPr/>
        </p:nvCxnSpPr>
        <p:spPr>
          <a:xfrm>
            <a:off x="2667000" y="2641054"/>
            <a:ext cx="0" cy="427913"/>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5" name="Rectangle 24">
            <a:extLst>
              <a:ext uri="{FF2B5EF4-FFF2-40B4-BE49-F238E27FC236}">
                <a16:creationId xmlns:a16="http://schemas.microsoft.com/office/drawing/2014/main" id="{ECF99D46-6629-4C63-82DB-2E0DB0540BCA}"/>
              </a:ext>
            </a:extLst>
          </p:cNvPr>
          <p:cNvSpPr/>
          <p:nvPr/>
        </p:nvSpPr>
        <p:spPr>
          <a:xfrm>
            <a:off x="2122981" y="3076465"/>
            <a:ext cx="1153619" cy="249656"/>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8" name="Rectangle 27">
            <a:extLst>
              <a:ext uri="{FF2B5EF4-FFF2-40B4-BE49-F238E27FC236}">
                <a16:creationId xmlns:a16="http://schemas.microsoft.com/office/drawing/2014/main" id="{1034E6EA-D921-4E87-B18C-84B0730D0CE4}"/>
              </a:ext>
            </a:extLst>
          </p:cNvPr>
          <p:cNvSpPr/>
          <p:nvPr/>
        </p:nvSpPr>
        <p:spPr>
          <a:xfrm>
            <a:off x="3686542" y="3070896"/>
            <a:ext cx="1952258" cy="236602"/>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cxnSp>
        <p:nvCxnSpPr>
          <p:cNvPr id="29" name="Straight Arrow Connector 28">
            <a:extLst>
              <a:ext uri="{FF2B5EF4-FFF2-40B4-BE49-F238E27FC236}">
                <a16:creationId xmlns:a16="http://schemas.microsoft.com/office/drawing/2014/main" id="{E892818B-9B43-459A-B38B-622CB61609C7}"/>
              </a:ext>
            </a:extLst>
          </p:cNvPr>
          <p:cNvCxnSpPr>
            <a:cxnSpLocks/>
          </p:cNvCxnSpPr>
          <p:nvPr/>
        </p:nvCxnSpPr>
        <p:spPr>
          <a:xfrm>
            <a:off x="4648200" y="2648552"/>
            <a:ext cx="0" cy="427913"/>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30" name="Straight Arrow Connector 29">
            <a:extLst>
              <a:ext uri="{FF2B5EF4-FFF2-40B4-BE49-F238E27FC236}">
                <a16:creationId xmlns:a16="http://schemas.microsoft.com/office/drawing/2014/main" id="{8AF314C1-C7BC-43EE-A40A-0AC74430AFFB}"/>
              </a:ext>
            </a:extLst>
          </p:cNvPr>
          <p:cNvCxnSpPr>
            <a:cxnSpLocks/>
          </p:cNvCxnSpPr>
          <p:nvPr/>
        </p:nvCxnSpPr>
        <p:spPr>
          <a:xfrm flipH="1">
            <a:off x="3686542" y="3888108"/>
            <a:ext cx="561346" cy="163307"/>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689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25"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5D89-AC54-430E-B3EE-ABC66ADB3FAA}"/>
              </a:ext>
            </a:extLst>
          </p:cNvPr>
          <p:cNvSpPr>
            <a:spLocks noGrp="1"/>
          </p:cNvSpPr>
          <p:nvPr>
            <p:ph type="title"/>
          </p:nvPr>
        </p:nvSpPr>
        <p:spPr/>
        <p:txBody>
          <a:bodyPr/>
          <a:lstStyle/>
          <a:p>
            <a:r>
              <a:rPr lang="en-US" sz="3600"/>
              <a:t>Finding</a:t>
            </a:r>
            <a:r>
              <a:rPr lang="en-US"/>
              <a:t> </a:t>
            </a:r>
            <a:r>
              <a:rPr lang="en-US" sz="3600"/>
              <a:t>your Review</a:t>
            </a:r>
          </a:p>
        </p:txBody>
      </p:sp>
      <p:sp>
        <p:nvSpPr>
          <p:cNvPr id="4" name="Slide Number Placeholder 3">
            <a:extLst>
              <a:ext uri="{FF2B5EF4-FFF2-40B4-BE49-F238E27FC236}">
                <a16:creationId xmlns:a16="http://schemas.microsoft.com/office/drawing/2014/main" id="{F581C080-121F-46F3-B6D0-F4AA20B1EDA2}"/>
              </a:ext>
            </a:extLst>
          </p:cNvPr>
          <p:cNvSpPr>
            <a:spLocks noGrp="1"/>
          </p:cNvSpPr>
          <p:nvPr>
            <p:ph type="sldNum" sz="quarter" idx="4"/>
          </p:nvPr>
        </p:nvSpPr>
        <p:spPr>
          <a:xfrm>
            <a:off x="6610215" y="6419108"/>
            <a:ext cx="2133600" cy="365125"/>
          </a:xfrm>
        </p:spPr>
        <p:txBody>
          <a:bodyPr/>
          <a:lstStyle/>
          <a:p>
            <a:fld id="{659ED83C-2D8A-42B0-BBF1-CDE43C1054AA}" type="slidenum">
              <a:rPr lang="en-US" sz="1100" smtClean="0"/>
              <a:pPr/>
              <a:t>9</a:t>
            </a:fld>
            <a:endParaRPr lang="en-US" sz="1100"/>
          </a:p>
        </p:txBody>
      </p:sp>
      <p:sp>
        <p:nvSpPr>
          <p:cNvPr id="20" name="Content Placeholder 2">
            <a:extLst>
              <a:ext uri="{FF2B5EF4-FFF2-40B4-BE49-F238E27FC236}">
                <a16:creationId xmlns:a16="http://schemas.microsoft.com/office/drawing/2014/main" id="{D12FBD70-7C1A-4E01-B786-824F3A1BAFB4}"/>
              </a:ext>
            </a:extLst>
          </p:cNvPr>
          <p:cNvSpPr txBox="1">
            <a:spLocks/>
          </p:cNvSpPr>
          <p:nvPr/>
        </p:nvSpPr>
        <p:spPr>
          <a:xfrm>
            <a:off x="281614" y="1060092"/>
            <a:ext cx="8229600" cy="1447800"/>
          </a:xfrm>
          <a:prstGeom prst="rect">
            <a:avLst/>
          </a:prstGeom>
        </p:spPr>
        <p:txBody>
          <a:bodyPr vert="horz" lIns="91440" tIns="45720" rIns="91440" bIns="45720" rtlCol="0">
            <a:normAutofit/>
          </a:bodyPr>
          <a:lstStyle>
            <a:lvl1pPr marL="257175" indent="-257175" algn="l" defTabSz="685800" rtl="0" eaLnBrk="1" latinLnBrk="0" hangingPunct="1">
              <a:spcBef>
                <a:spcPts val="450"/>
              </a:spcBef>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ts val="225"/>
              </a:spcBef>
              <a:buFont typeface="Arial" panose="020B0604020202020204" pitchFamily="34" charset="0"/>
              <a:buChar char="–"/>
              <a:defRPr sz="210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ts val="225"/>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ts val="225"/>
              </a:spcBef>
              <a:buFont typeface="Arial" panose="020B0604020202020204" pitchFamily="34" charset="0"/>
              <a:buChar char="–"/>
              <a:defRPr sz="150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ts val="225"/>
              </a:spcBef>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Alternatively, the BlueBeam session can be found on the permit in Custom Fields in the Plan Review ID box</a:t>
            </a:r>
          </a:p>
        </p:txBody>
      </p:sp>
      <p:pic>
        <p:nvPicPr>
          <p:cNvPr id="8" name="Picture 7">
            <a:extLst>
              <a:ext uri="{FF2B5EF4-FFF2-40B4-BE49-F238E27FC236}">
                <a16:creationId xmlns:a16="http://schemas.microsoft.com/office/drawing/2014/main" id="{67B75CFC-8BFA-4C19-B5D7-3C5684FAB7F5}"/>
              </a:ext>
            </a:extLst>
          </p:cNvPr>
          <p:cNvPicPr>
            <a:picLocks noChangeAspect="1"/>
          </p:cNvPicPr>
          <p:nvPr/>
        </p:nvPicPr>
        <p:blipFill rotWithShape="1">
          <a:blip r:embed="rId2"/>
          <a:srcRect l="5833" t="8525" r="1817" b="7742"/>
          <a:stretch/>
        </p:blipFill>
        <p:spPr>
          <a:xfrm>
            <a:off x="1371601" y="2093054"/>
            <a:ext cx="6324600" cy="4514109"/>
          </a:xfrm>
          <a:prstGeom prst="rect">
            <a:avLst/>
          </a:prstGeom>
        </p:spPr>
      </p:pic>
    </p:spTree>
    <p:extLst>
      <p:ext uri="{BB962C8B-B14F-4D97-AF65-F5344CB8AC3E}">
        <p14:creationId xmlns:p14="http://schemas.microsoft.com/office/powerpoint/2010/main" val="304527426"/>
      </p:ext>
    </p:extLst>
  </p:cSld>
  <p:clrMapOvr>
    <a:masterClrMapping/>
  </p:clrMapOvr>
</p:sld>
</file>

<file path=ppt/theme/theme1.xml><?xml version="1.0" encoding="utf-8"?>
<a:theme xmlns:a="http://schemas.openxmlformats.org/drawingml/2006/main" name="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68682E392554FA3C85E0E80D1026A" ma:contentTypeVersion="28" ma:contentTypeDescription="Create a new document." ma:contentTypeScope="" ma:versionID="18c81843dd39b94c63ae48076b6a522a">
  <xsd:schema xmlns:xsd="http://www.w3.org/2001/XMLSchema" xmlns:xs="http://www.w3.org/2001/XMLSchema" xmlns:p="http://schemas.microsoft.com/office/2006/metadata/properties" xmlns:ns1="http://schemas.microsoft.com/sharepoint/v3" xmlns:ns2="aab220fe-d0e8-4efb-8403-bc6cecf8d953" xmlns:ns3="8a227c32-7f2d-4a64-84b1-5aa4caf4e60c" targetNamespace="http://schemas.microsoft.com/office/2006/metadata/properties" ma:root="true" ma:fieldsID="9889da3dad500784881fe6a95110a076" ns1:_="" ns2:_="" ns3:_="">
    <xsd:import namespace="http://schemas.microsoft.com/sharepoint/v3"/>
    <xsd:import namespace="aab220fe-d0e8-4efb-8403-bc6cecf8d953"/>
    <xsd:import namespace="8a227c32-7f2d-4a64-84b1-5aa4caf4e60c"/>
    <xsd:element name="properties">
      <xsd:complexType>
        <xsd:sequence>
          <xsd:element name="documentManagement">
            <xsd:complexType>
              <xsd:all>
                <xsd:element ref="ns2:Work_x0020_Group" minOccurs="0"/>
                <xsd:element ref="ns2:Project" minOccurs="0"/>
                <xsd:element ref="ns3:SharedWithUsers" minOccurs="0"/>
                <xsd:element ref="ns3:SharedWithDetails" minOccurs="0"/>
                <xsd:element ref="ns1:PublishingStartDate" minOccurs="0"/>
                <xsd:element ref="ns1:PublishingExpirationDate" minOccurs="0"/>
                <xsd:element ref="ns2:MediaServiceMetadata" minOccurs="0"/>
                <xsd:element ref="ns2:MediaServiceFastMetadata" minOccurs="0"/>
                <xsd:element ref="ns2:People"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b220fe-d0e8-4efb-8403-bc6cecf8d953" elementFormDefault="qualified">
    <xsd:import namespace="http://schemas.microsoft.com/office/2006/documentManagement/types"/>
    <xsd:import namespace="http://schemas.microsoft.com/office/infopath/2007/PartnerControls"/>
    <xsd:element name="Work_x0020_Group" ma:index="5" nillable="true" ma:displayName="Work Group" ma:internalName="Work_x0020_Group" ma:readOnly="false">
      <xsd:complexType>
        <xsd:complexContent>
          <xsd:extension base="dms:MultiChoice">
            <xsd:sequence>
              <xsd:element name="Value" maxOccurs="unbounded" minOccurs="0" nillable="true">
                <xsd:simpleType>
                  <xsd:restriction base="dms:Choice">
                    <xsd:enumeration value="HUB"/>
                    <xsd:enumeration value="Permit Services"/>
                    <xsd:enumeration value="PSM"/>
                    <xsd:enumeration value="Applicant Services"/>
                    <xsd:enumeration value="UMP"/>
                    <xsd:enumeration value="Inspections"/>
                    <xsd:enumeration value="SIP"/>
                    <xsd:enumeration value="Data/GIS"/>
                    <xsd:enumeration value="DevRev"/>
                  </xsd:restriction>
                </xsd:simpleType>
              </xsd:element>
            </xsd:sequence>
          </xsd:extension>
        </xsd:complexContent>
      </xsd:complexType>
    </xsd:element>
    <xsd:element name="Project" ma:index="6" nillable="true" ma:displayName="Project" ma:default="Director's Office Weekly" ma:internalName="Project" ma:readOnly="fals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People" ma:index="13" nillable="true" ma:displayName="People" ma:description="Identify people in the photo." ma:list="UserInfo" ma:SharePointGroup="0" ma:internalName="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Video" ma:index="24" nillable="true" ma:displayName="Video" ma:description="URL video link of recording" ma:format="Hyperlink" ma:internalName="Vide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227c32-7f2d-4a64-84b1-5aa4caf4e60c"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ork_x0020_Group xmlns="aab220fe-d0e8-4efb-8403-bc6cecf8d953" xsi:nil="true"/>
    <People xmlns="aab220fe-d0e8-4efb-8403-bc6cecf8d953">
      <UserInfo>
        <DisplayName/>
        <AccountId xsi:nil="true"/>
        <AccountType/>
      </UserInfo>
    </People>
    <Project xmlns="aab220fe-d0e8-4efb-8403-bc6cecf8d953">Director's Office Weekly</Project>
    <PublishingExpirationDate xmlns="http://schemas.microsoft.com/sharepoint/v3" xsi:nil="true"/>
    <PublishingStartDate xmlns="http://schemas.microsoft.com/sharepoint/v3" xsi:nil="true"/>
    <SharedWithUsers xmlns="8a227c32-7f2d-4a64-84b1-5aa4caf4e60c">
      <UserInfo>
        <DisplayName>Bucy, Sean</DisplayName>
        <AccountId>907</AccountId>
        <AccountType/>
      </UserInfo>
      <UserInfo>
        <DisplayName>Hardison, Brian</DisplayName>
        <AccountId>20</AccountId>
        <AccountType/>
      </UserInfo>
      <UserInfo>
        <DisplayName>Howard, Matthew</DisplayName>
        <AccountId>23</AccountId>
        <AccountType/>
      </UserInfo>
    </SharedWithUsers>
    <Video xmlns="aab220fe-d0e8-4efb-8403-bc6cecf8d953">
      <Url xsi:nil="true"/>
      <Description xsi:nil="true"/>
    </Vide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98959-5A98-4CC0-AD29-D59DACDEE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b220fe-d0e8-4efb-8403-bc6cecf8d953"/>
    <ds:schemaRef ds:uri="8a227c32-7f2d-4a64-84b1-5aa4caf4e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0D38E8-0E20-4547-85FD-2EF9EBB16244}">
  <ds:schemaRefs>
    <ds:schemaRef ds:uri="http://purl.org/dc/terms/"/>
    <ds:schemaRef ds:uri="8a227c32-7f2d-4a64-84b1-5aa4caf4e60c"/>
    <ds:schemaRef ds:uri="http://purl.org/dc/dcmitype/"/>
    <ds:schemaRef ds:uri="aab220fe-d0e8-4efb-8403-bc6cecf8d95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872CD8-533B-4872-90C3-99FDBF1A33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3316</Words>
  <Application>Microsoft Macintosh PowerPoint</Application>
  <PresentationFormat>On-screen Show (4:3)</PresentationFormat>
  <Paragraphs>426</Paragraphs>
  <Slides>52</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Fjalla One</vt:lpstr>
      <vt:lpstr>Wingdings</vt:lpstr>
      <vt:lpstr>Office Theme</vt:lpstr>
      <vt:lpstr>1_Office Theme</vt:lpstr>
      <vt:lpstr>Office Theme</vt:lpstr>
      <vt:lpstr>Street Use Permit Process Secondary Reviewer Training</vt:lpstr>
      <vt:lpstr>Agenda</vt:lpstr>
      <vt:lpstr>Agenda</vt:lpstr>
      <vt:lpstr>Street Use Permit Process</vt:lpstr>
      <vt:lpstr>Street Use Permit Process Roles</vt:lpstr>
      <vt:lpstr>Secondary Reviewer Role</vt:lpstr>
      <vt:lpstr>Agenda</vt:lpstr>
      <vt:lpstr>Finding your Review</vt:lpstr>
      <vt:lpstr>Finding your Review</vt:lpstr>
      <vt:lpstr>Opening the BlueBeam Session</vt:lpstr>
      <vt:lpstr>BlueBeam Application</vt:lpstr>
      <vt:lpstr>BlueBeam Session Orientation</vt:lpstr>
      <vt:lpstr>PowerPoint Presentation</vt:lpstr>
      <vt:lpstr>PowerPoint Presentation</vt:lpstr>
      <vt:lpstr>BlueBeam Process</vt:lpstr>
      <vt:lpstr>Review Status Options</vt:lpstr>
      <vt:lpstr>Agenda</vt:lpstr>
      <vt:lpstr>Secondary Review Part 2: Accela </vt:lpstr>
      <vt:lpstr>Secondary Review Part 2: Accela </vt:lpstr>
      <vt:lpstr>Finding Your (Group’s) Assigned Tasks – My Tasks Page</vt:lpstr>
      <vt:lpstr>Finding Your (Group’s) Assigned Tasks – My Tasks Searching – Department</vt:lpstr>
      <vt:lpstr>Finding Your (Group’s) Assigned Tasks – My Tasks Searching – Department Results</vt:lpstr>
      <vt:lpstr>Finding Your (Group’s) Assigned Tasks – Record Search </vt:lpstr>
      <vt:lpstr>Finding Your (Group’s) Assigned Tasks – Record Search </vt:lpstr>
      <vt:lpstr>Finding Your (Group’s) Assigned Tasks –  Open the Record</vt:lpstr>
      <vt:lpstr>Finding Your (Group’s) Assigned Tasks –  Open the Record</vt:lpstr>
      <vt:lpstr>Demo: </vt:lpstr>
      <vt:lpstr>Secondary Review Part 2: Accela </vt:lpstr>
      <vt:lpstr>How to Re-Assign a Task</vt:lpstr>
      <vt:lpstr>How to Re-assign a Task</vt:lpstr>
      <vt:lpstr>How to Claim a Task</vt:lpstr>
      <vt:lpstr>Secondary Review Part 2: Accela </vt:lpstr>
      <vt:lpstr>How to complete your task</vt:lpstr>
      <vt:lpstr>How to complete your task: Open Workflow Task</vt:lpstr>
      <vt:lpstr>How to complete your task: Record Time</vt:lpstr>
      <vt:lpstr>How to complete your task: Record Time</vt:lpstr>
      <vt:lpstr>How to complete your task: Record Time</vt:lpstr>
      <vt:lpstr>How to complete your task: Status Task</vt:lpstr>
      <vt:lpstr>Task Status List</vt:lpstr>
      <vt:lpstr>How to complete your task: Completed</vt:lpstr>
      <vt:lpstr>Secondary Review Part 2: Accela </vt:lpstr>
      <vt:lpstr>How to Modify Billable Time in Accela</vt:lpstr>
      <vt:lpstr>How to Modify Billable Time in Accela</vt:lpstr>
      <vt:lpstr>How to Modify Billable Time in Accela</vt:lpstr>
      <vt:lpstr>How to Add Billable Time in Accela</vt:lpstr>
      <vt:lpstr>How to Add Billable Time in Accela (continued)</vt:lpstr>
      <vt:lpstr>How to Add Billable Time in Accela (continued)</vt:lpstr>
      <vt:lpstr>How to Add Billable Time in Accela (continued)</vt:lpstr>
      <vt:lpstr>DEMO | </vt:lpstr>
      <vt:lpstr>Helpful Accela Job Aids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Around the Accela Civic Platform</dc:title>
  <dc:creator>Melden-C, Kendall-c</dc:creator>
  <cp:lastModifiedBy>mh37589</cp:lastModifiedBy>
  <cp:revision>11</cp:revision>
  <cp:lastPrinted>2019-05-28T17:06:17Z</cp:lastPrinted>
  <dcterms:created xsi:type="dcterms:W3CDTF">2020-03-10T17:23:16Z</dcterms:created>
  <dcterms:modified xsi:type="dcterms:W3CDTF">2023-01-23T18:27:30Z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0x0101007A968682E392554FA3C85E0E80D1026A</vt:lpwstr>
  </property>
</Properties>
</file>